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6" r:id="rId11"/>
    <p:sldId id="264" r:id="rId12"/>
    <p:sldId id="270" r:id="rId13"/>
    <p:sldId id="273" r:id="rId14"/>
    <p:sldId id="272" r:id="rId15"/>
    <p:sldId id="271" r:id="rId16"/>
    <p:sldId id="275" r:id="rId17"/>
    <p:sldId id="274" r:id="rId18"/>
    <p:sldId id="276" r:id="rId19"/>
    <p:sldId id="277" r:id="rId20"/>
    <p:sldId id="278" r:id="rId21"/>
    <p:sldId id="280" r:id="rId22"/>
    <p:sldId id="283" r:id="rId23"/>
    <p:sldId id="281" r:id="rId24"/>
    <p:sldId id="282" r:id="rId25"/>
    <p:sldId id="285" r:id="rId26"/>
    <p:sldId id="284" r:id="rId27"/>
    <p:sldId id="286" r:id="rId28"/>
    <p:sldId id="287" r:id="rId29"/>
    <p:sldId id="288" r:id="rId30"/>
    <p:sldId id="290" r:id="rId31"/>
    <p:sldId id="291" r:id="rId32"/>
    <p:sldId id="289" r:id="rId33"/>
    <p:sldId id="294" r:id="rId34"/>
    <p:sldId id="292" r:id="rId35"/>
    <p:sldId id="293" r:id="rId36"/>
    <p:sldId id="296" r:id="rId37"/>
    <p:sldId id="295" r:id="rId38"/>
  </p:sldIdLst>
  <p:sldSz cx="12192000" cy="6858000"/>
  <p:notesSz cx="6858000" cy="9144000"/>
  <p:defaultTextStyle>
    <a:defPPr>
      <a:defRPr lang="de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092"/>
    <a:srgbClr val="CCCD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B01CB1-4FF2-B349-9C70-513D0E1EC80E}" v="4" dt="2024-12-01T11:06:31.8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7"/>
    <p:restoredTop sz="73204"/>
  </p:normalViewPr>
  <p:slideViewPr>
    <p:cSldViewPr snapToGrid="0" showGuides="1">
      <p:cViewPr varScale="1">
        <p:scale>
          <a:sx n="90" d="100"/>
          <a:sy n="90" d="100"/>
        </p:scale>
        <p:origin x="1432" y="20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773DF-9B50-B645-A917-ADA7E6451447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E206C-CFB9-9D4D-AF93-AF60A48E97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3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b="1" dirty="0"/>
              <a:t>Prevents vote splitting: </a:t>
            </a:r>
            <a:r>
              <a:rPr lang="en-US" dirty="0"/>
              <a:t>voters can support multiple candidates simultaneously, ensuring similar candidates do not compete against each other for exclusive votes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Prevents that a </a:t>
            </a:r>
            <a:r>
              <a:rPr lang="en-US" dirty="0" err="1"/>
              <a:t>schared</a:t>
            </a:r>
            <a:r>
              <a:rPr lang="en-US" dirty="0"/>
              <a:t> voter base is </a:t>
            </a:r>
            <a:r>
              <a:rPr lang="en-US" dirty="0" err="1"/>
              <a:t>splitted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de-DE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Positive </a:t>
            </a:r>
            <a:r>
              <a:rPr lang="de-DE" b="1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voting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candidates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benefit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from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appealing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to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broad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range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of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voters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for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approvals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discouraging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divisive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or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negative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tactics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that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could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alienate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potential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supporters</a:t>
            </a:r>
            <a:endParaRPr lang="de-DE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No “wasted” votes: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voters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can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approve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all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candidates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they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genuinely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support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without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fear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of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wasting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their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vote on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less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popular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choice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 </a:t>
            </a:r>
            <a:r>
              <a:rPr lang="de-DE" b="1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Smaller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</a:t>
            </a:r>
            <a:r>
              <a:rPr lang="de-DE" b="1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parties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</a:t>
            </a:r>
            <a:r>
              <a:rPr lang="de-DE" b="1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can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</a:t>
            </a:r>
            <a:r>
              <a:rPr lang="de-DE" b="1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benefit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</a:t>
            </a:r>
            <a:r>
              <a:rPr lang="de-DE" b="1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from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</a:t>
            </a:r>
            <a:r>
              <a:rPr lang="de-DE" b="1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this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</a:t>
            </a:r>
            <a:r>
              <a:rPr lang="de-DE" b="1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system</a:t>
            </a:r>
            <a:endParaRPr lang="de-DE" b="1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206C-CFB9-9D4D-AF93-AF60A48E97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4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206C-CFB9-9D4D-AF93-AF60A48E97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1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="1" i="0" u="none" strike="noStrike" dirty="0" err="1">
                <a:solidFill>
                  <a:srgbClr val="000000"/>
                </a:solidFill>
                <a:effectLst/>
              </a:rPr>
              <a:t>Anonymity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treats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all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voters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equally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because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outcome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depends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only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on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total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number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of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approvals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not on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who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casts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votes</a:t>
            </a:r>
            <a:endParaRPr lang="de-DE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171450" indent="-171450">
              <a:buFontTx/>
              <a:buChar char="-"/>
            </a:pPr>
            <a:r>
              <a:rPr lang="de-DE" b="1" i="0" u="none" strike="noStrike" dirty="0" err="1">
                <a:solidFill>
                  <a:srgbClr val="000000"/>
                </a:solidFill>
                <a:effectLst/>
              </a:rPr>
              <a:t>Neutrality</a:t>
            </a:r>
            <a:r>
              <a:rPr lang="de-DE" b="1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treats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all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candidates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equally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rules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for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tallying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approvals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apply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uniformly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without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favoring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any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candidate</a:t>
            </a:r>
            <a:endParaRPr lang="de-DE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171450" indent="-171450">
              <a:buFontTx/>
              <a:buChar char="-"/>
            </a:pPr>
            <a:r>
              <a:rPr lang="de-DE" b="1" dirty="0" err="1"/>
              <a:t>Monotonicity</a:t>
            </a:r>
            <a:r>
              <a:rPr lang="de-DE" b="1" dirty="0"/>
              <a:t>: </a:t>
            </a:r>
            <a:r>
              <a:rPr lang="de-DE" dirty="0" err="1"/>
              <a:t>ensures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approving</a:t>
            </a:r>
            <a:r>
              <a:rPr lang="de-DE" dirty="0"/>
              <a:t> an additional </a:t>
            </a:r>
            <a:r>
              <a:rPr lang="de-DE" dirty="0" err="1"/>
              <a:t>candidate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  <a:r>
              <a:rPr lang="de-DE" dirty="0" err="1"/>
              <a:t>harms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chances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winning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affects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standings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candidates</a:t>
            </a:r>
            <a:r>
              <a:rPr lang="de-DE" dirty="0"/>
              <a:t> </a:t>
            </a:r>
            <a:r>
              <a:rPr lang="de-DE" dirty="0" err="1"/>
              <a:t>negatively</a:t>
            </a:r>
            <a:r>
              <a:rPr lang="de-DE" dirty="0"/>
              <a:t>.</a:t>
            </a:r>
          </a:p>
          <a:p>
            <a:pPr marL="171450" indent="-171450">
              <a:buFontTx/>
              <a:buChar char="-"/>
            </a:pPr>
            <a:r>
              <a:rPr lang="de-DE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IIA: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Unlike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other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voting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systems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(e.g.,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ranked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voting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),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approval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voting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does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not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involve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preferences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or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rankings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that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can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distorted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by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presence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of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an irrelevant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candidate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The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decision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to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approve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or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disapprove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each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candidate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isolated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so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relationship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between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two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candidates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unaffected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by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third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</a:p>
          <a:p>
            <a:pPr marL="171450" indent="-171450">
              <a:buFontTx/>
              <a:buChar char="-"/>
            </a:pPr>
            <a:endParaRPr lang="de-DE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171450" indent="-171450">
              <a:buFontTx/>
              <a:buChar char="-"/>
            </a:pPr>
            <a:endParaRPr lang="de-DE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206C-CFB9-9D4D-AF93-AF60A48E97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06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0A3A34-BEFD-C3C5-F906-37D2F139C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4143AE9-3541-8140-2B1F-D8A16D851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48B22B-354B-24B9-6441-BF835ACC4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9972-DFDD-E842-AA51-19A7A82DC66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E18BEB-A6AD-F6EB-04DB-AB8981B5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4D55ED-6101-D580-FAEA-495F38922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5933B-0336-2244-8DFF-3ED2FA2A49A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50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9F1DD3-7C3C-A8AE-2DD1-CD4F5D3A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393D95-D0BB-1724-670F-2030862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766A1A-0663-3503-70FB-4E8EE96EB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9972-DFDD-E842-AA51-19A7A82DC66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0BD97A-6A9E-0192-593A-3C47A4C0B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CCFCD0-8D23-B06A-3AE5-0ED7A206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5933B-0336-2244-8DFF-3ED2FA2A49A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52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EC9FDE1-714C-4DB3-0AE5-59611A6B55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49CE1D5-48EF-0815-6C53-99BCC1F10C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F228ED-8940-9393-7BCF-4EC437A15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9972-DFDD-E842-AA51-19A7A82DC66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FA21B3-0BAF-F999-DBD9-CAFA966E7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EA1625-1401-2E92-57DF-6A0C03D1C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5933B-0336-2244-8DFF-3ED2FA2A49A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11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C4329-3DE5-F952-63A3-FDD7D23A5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9855E3-7201-61DE-64DE-B4B7D9E1D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36E5A5-640B-5C0C-013A-A06340855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9972-DFDD-E842-AA51-19A7A82DC66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7CF38D-5753-6C1D-FE55-67B5C4DC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930421-41E9-BEA2-664F-0D0D6F29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5933B-0336-2244-8DFF-3ED2FA2A49A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8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625412-C724-BA61-1A49-D605381A0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EDB83C-F7A6-F17C-6C68-9F4A23BDD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CD2057-618F-1DF1-E7D0-0FF456713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9972-DFDD-E842-AA51-19A7A82DC66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D42E1C-F1CB-65E9-AC2A-52F910818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8054A-D041-326E-DBE5-3EAFC8331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5933B-0336-2244-8DFF-3ED2FA2A49A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84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204D0B-8963-8742-4168-88F3FF649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A5ACE1-5A11-BAB8-2E1E-521A044894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9B80918-9F58-AE9C-6078-58AEF40A8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7B4E6C-51F9-30E9-C573-E926A1851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9972-DFDD-E842-AA51-19A7A82DC66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CC8C1B0-44C0-782F-EE77-56A7E519B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8E4521-B318-C1F1-CC09-9AAAADE94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5933B-0336-2244-8DFF-3ED2FA2A49A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71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83404-B545-2CD9-76C2-544D24766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00BA10-7CDD-EBFC-BB05-B2A3D414D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9F0136-E253-CF91-FC57-CF74BF8B6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E637A6B-08ED-B0F8-C25C-B5AF49BF00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05AB9A7-B1CA-598F-DF85-B3FF1C7CD2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75D236-A5C4-18E8-10CF-D61D3839A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9972-DFDD-E842-AA51-19A7A82DC66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C31AC2F-0BEB-9C71-1C48-C8E6ED3C1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C29D4F6-5A90-6229-A228-E690C05E4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5933B-0336-2244-8DFF-3ED2FA2A49A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46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B773CB-8F18-273A-0013-89FC6915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B20F29-2461-AAF4-90EA-1EBD083F9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9972-DFDD-E842-AA51-19A7A82DC66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E0CBA5-9669-5AE3-A765-CCBC022F5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4F1068-7DF5-5E64-FE67-7F8E42C04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5933B-0336-2244-8DFF-3ED2FA2A49A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6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7ABE80-A813-8576-5DF9-3F4CD2A02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9972-DFDD-E842-AA51-19A7A82DC66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3438926-8A60-EB1B-84BB-B2D16D76F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4F65D2-A120-1E87-EA09-9FABBD9F2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5933B-0336-2244-8DFF-3ED2FA2A49A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03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331CA8-83CF-2B74-1780-77589612A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688337-9D17-41CB-6BA8-41B1B016F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D25D34-F49E-CA81-30D6-73674FCC2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DEE09B9-834E-2FBC-6992-23FE6B4C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9972-DFDD-E842-AA51-19A7A82DC66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083D281-2B5D-C5A9-28C5-FAECDF3C2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D27536-7E13-68F8-F585-BF6D60F86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5933B-0336-2244-8DFF-3ED2FA2A49A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1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53C4D3-20EB-1F40-9530-7ED219ED2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DBDE0B6-1B54-695E-2B0F-D757A42520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5E0957-99FA-4F0D-5D54-C1CB253649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16D7DD-D885-E923-5C02-5BFB056AB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9972-DFDD-E842-AA51-19A7A82DC66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D78E49-1778-04A5-5708-024DBE1F0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E5F781-42DF-3C6E-1992-CCB4CD0B0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5933B-0336-2244-8DFF-3ED2FA2A49A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92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BE91D84-2708-E7E1-7683-85F7D813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327012-2995-9D04-B9DE-B7F40FD80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DA90D0-92DA-1136-12C5-C02D4384B3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749972-DFDD-E842-AA51-19A7A82DC663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513E62-C919-407F-173F-7BB0874924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69EC7C-DA0E-378D-5CD7-B7122D054A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05933B-0336-2244-8DFF-3ED2FA2A49A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69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A5DBF-618F-7975-07CF-D05A17377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3428999"/>
            <a:ext cx="7015163" cy="2543175"/>
          </a:xfrm>
          <a:solidFill>
            <a:srgbClr val="2D3092"/>
          </a:solidFill>
        </p:spPr>
        <p:txBody>
          <a:bodyPr lIns="360000" tIns="360000" rIns="360000" bIns="360000">
            <a:normAutofit fontScale="90000"/>
          </a:bodyPr>
          <a:lstStyle/>
          <a:p>
            <a:pPr algn="l"/>
            <a:r>
              <a:rPr lang="en-US" sz="5400" b="1" dirty="0">
                <a:solidFill>
                  <a:schemeClr val="bg1"/>
                </a:solidFill>
              </a:rPr>
              <a:t>“To Each Their Own”, </a:t>
            </a:r>
            <a:r>
              <a:rPr lang="en-US" sz="4400" i="1" dirty="0">
                <a:solidFill>
                  <a:schemeClr val="bg1"/>
                </a:solidFill>
              </a:rPr>
              <a:t>Making Democracy Count</a:t>
            </a:r>
            <a:r>
              <a:rPr lang="en-US" sz="4400" dirty="0">
                <a:solidFill>
                  <a:schemeClr val="bg1"/>
                </a:solidFill>
              </a:rPr>
              <a:t>,</a:t>
            </a:r>
            <a:r>
              <a:rPr lang="en-US" sz="4400" i="1" dirty="0">
                <a:solidFill>
                  <a:schemeClr val="bg1"/>
                </a:solidFill>
              </a:rPr>
              <a:t>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Ismar </a:t>
            </a:r>
            <a:r>
              <a:rPr lang="en-US" sz="4400" dirty="0" err="1">
                <a:solidFill>
                  <a:schemeClr val="bg1"/>
                </a:solidFill>
              </a:rPr>
              <a:t>Volić</a:t>
            </a:r>
            <a:r>
              <a:rPr lang="en-US" sz="4400" dirty="0">
                <a:solidFill>
                  <a:schemeClr val="bg1"/>
                </a:solidFill>
              </a:rPr>
              <a:t> (2024)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EB9B30-0675-9047-CE1C-ECB63D1B3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163" y="0"/>
            <a:ext cx="4541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607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92116-8171-BAF9-1BBF-905FD79B9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51F48E1-9985-F4F8-B8EA-B7FB677F54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APPROVAL VOTING</a:t>
            </a:r>
          </a:p>
        </p:txBody>
      </p:sp>
      <p:pic>
        <p:nvPicPr>
          <p:cNvPr id="2050" name="Picture 2" descr="CDN media">
            <a:extLst>
              <a:ext uri="{FF2B5EF4-FFF2-40B4-BE49-F238E27FC236}">
                <a16:creationId xmlns:a16="http://schemas.microsoft.com/office/drawing/2014/main" id="{7938E075-F6CD-83BC-343B-F78D379FD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4" b="99681" l="9832" r="89928">
                        <a14:foregroundMark x1="48441" y1="88818" x2="52998" y2="97284"/>
                        <a14:foregroundMark x1="52998" y1="97284" x2="70264" y2="99681"/>
                        <a14:foregroundMark x1="70264" y1="99681" x2="76978" y2="897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741" y="702119"/>
            <a:ext cx="4101071" cy="615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8466E6F-1231-50B2-43F5-9E41BA0C3D62}"/>
              </a:ext>
            </a:extLst>
          </p:cNvPr>
          <p:cNvSpPr txBox="1">
            <a:spLocks/>
          </p:cNvSpPr>
          <p:nvPr/>
        </p:nvSpPr>
        <p:spPr>
          <a:xfrm>
            <a:off x="8008620" y="1887347"/>
            <a:ext cx="38628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/>
              <a:t>Ties are possible </a:t>
            </a:r>
          </a:p>
          <a:p>
            <a:pPr>
              <a:buFontTx/>
              <a:buChar char="-"/>
            </a:pPr>
            <a:r>
              <a:rPr lang="en-US" sz="2400" dirty="0"/>
              <a:t>If voter only votes once, same as standard plurality</a:t>
            </a:r>
          </a:p>
          <a:p>
            <a:pPr>
              <a:buFontTx/>
              <a:buChar char="-"/>
            </a:pPr>
            <a:r>
              <a:rPr lang="en-US" sz="2400" dirty="0"/>
              <a:t>If voter approves of all, then vote useless</a:t>
            </a:r>
          </a:p>
          <a:p>
            <a:pPr>
              <a:buFontTx/>
              <a:buChar char="-"/>
            </a:pPr>
            <a:r>
              <a:rPr lang="en-US" sz="2400" dirty="0"/>
              <a:t>No information on the degree of approval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323DA81-63AA-1B7D-EFC8-C434BDD0F0E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8628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+ Simple</a:t>
            </a:r>
          </a:p>
          <a:p>
            <a:pPr marL="0" indent="0">
              <a:buNone/>
            </a:pPr>
            <a:r>
              <a:rPr lang="en-US" sz="2400" dirty="0"/>
              <a:t>+ Prevents vote splitting </a:t>
            </a:r>
          </a:p>
          <a:p>
            <a:pPr marL="0" indent="0">
              <a:buNone/>
            </a:pPr>
            <a:r>
              <a:rPr lang="en-US" sz="2400" dirty="0"/>
              <a:t>+ Promotes positive campaigning </a:t>
            </a:r>
          </a:p>
          <a:p>
            <a:pPr marL="0" indent="0">
              <a:buNone/>
            </a:pPr>
            <a:r>
              <a:rPr lang="en-US" sz="2400" dirty="0"/>
              <a:t>+ Encourages honest voting (no “wasted” votes)</a:t>
            </a:r>
          </a:p>
          <a:p>
            <a:pPr marL="0" indent="0">
              <a:buNone/>
            </a:pPr>
            <a:r>
              <a:rPr lang="en-US" sz="2400" dirty="0"/>
              <a:t>+ Benefits both major and minor parties</a:t>
            </a:r>
          </a:p>
        </p:txBody>
      </p:sp>
    </p:spTree>
    <p:extLst>
      <p:ext uri="{BB962C8B-B14F-4D97-AF65-F5344CB8AC3E}">
        <p14:creationId xmlns:p14="http://schemas.microsoft.com/office/powerpoint/2010/main" val="3687103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7CEEF-79ED-0096-25D5-C22E03507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D58079C-33C6-9FCE-138A-B7B9FC12CA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APPROVAL VOTING</a:t>
            </a:r>
          </a:p>
        </p:txBody>
      </p:sp>
      <p:pic>
        <p:nvPicPr>
          <p:cNvPr id="2050" name="Picture 2" descr="CDN media">
            <a:extLst>
              <a:ext uri="{FF2B5EF4-FFF2-40B4-BE49-F238E27FC236}">
                <a16:creationId xmlns:a16="http://schemas.microsoft.com/office/drawing/2014/main" id="{79F8F924-DF4A-EA25-5B26-7D37918E6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4" b="99681" l="9832" r="89928">
                        <a14:foregroundMark x1="48441" y1="88818" x2="52998" y2="97284"/>
                        <a14:foregroundMark x1="52998" y1="97284" x2="70264" y2="99681"/>
                        <a14:foregroundMark x1="70264" y1="99681" x2="76978" y2="897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741" y="702119"/>
            <a:ext cx="4101071" cy="615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E178D8D-AAB1-9698-1F32-BEABB2256B91}"/>
              </a:ext>
            </a:extLst>
          </p:cNvPr>
          <p:cNvSpPr txBox="1">
            <a:spLocks/>
          </p:cNvSpPr>
          <p:nvPr/>
        </p:nvSpPr>
        <p:spPr>
          <a:xfrm>
            <a:off x="8008620" y="1887347"/>
            <a:ext cx="38628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/>
              <a:t>Ties are possible </a:t>
            </a:r>
          </a:p>
          <a:p>
            <a:pPr>
              <a:buFontTx/>
              <a:buChar char="-"/>
            </a:pPr>
            <a:r>
              <a:rPr lang="en-US" sz="2400" dirty="0"/>
              <a:t>If voter only votes once, same as standard plurality</a:t>
            </a:r>
          </a:p>
          <a:p>
            <a:pPr>
              <a:buFontTx/>
              <a:buChar char="-"/>
            </a:pPr>
            <a:r>
              <a:rPr lang="en-US" sz="2400" dirty="0"/>
              <a:t>If voter approves of all, then vote useless</a:t>
            </a:r>
          </a:p>
          <a:p>
            <a:pPr>
              <a:buFontTx/>
              <a:buChar char="-"/>
            </a:pPr>
            <a:r>
              <a:rPr lang="en-US" sz="2400" dirty="0"/>
              <a:t>No information on the degree of approval</a:t>
            </a:r>
          </a:p>
        </p:txBody>
      </p:sp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873CB1CA-D862-685F-6E80-8E1E665AE757}"/>
              </a:ext>
            </a:extLst>
          </p:cNvPr>
          <p:cNvSpPr/>
          <p:nvPr/>
        </p:nvSpPr>
        <p:spPr>
          <a:xfrm>
            <a:off x="910508" y="5682500"/>
            <a:ext cx="903642" cy="570155"/>
          </a:xfrm>
          <a:prstGeom prst="rightArrow">
            <a:avLst/>
          </a:prstGeom>
          <a:solidFill>
            <a:srgbClr val="2D3092"/>
          </a:solidFill>
          <a:ln>
            <a:solidFill>
              <a:srgbClr val="2D30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9EA1C5-0EBA-89B7-95B3-E15D9D5739D6}"/>
              </a:ext>
            </a:extLst>
          </p:cNvPr>
          <p:cNvSpPr txBox="1"/>
          <p:nvPr/>
        </p:nvSpPr>
        <p:spPr>
          <a:xfrm>
            <a:off x="1959491" y="5539843"/>
            <a:ext cx="9024739" cy="830997"/>
          </a:xfrm>
          <a:prstGeom prst="rect">
            <a:avLst/>
          </a:prstGeom>
          <a:solidFill>
            <a:srgbClr val="2D309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Complies with anonymity, neutrality, monotonicity, and IIA, as not a ranked voting system 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3405E0CF-E06B-A377-754D-DE8C2C90B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628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+ Simple</a:t>
            </a:r>
          </a:p>
          <a:p>
            <a:pPr marL="0" indent="0">
              <a:buNone/>
            </a:pPr>
            <a:r>
              <a:rPr lang="en-US" sz="2400" dirty="0"/>
              <a:t>+ Prevents vote splitting </a:t>
            </a:r>
          </a:p>
          <a:p>
            <a:pPr marL="0" indent="0">
              <a:buNone/>
            </a:pPr>
            <a:r>
              <a:rPr lang="en-US" sz="2400" dirty="0"/>
              <a:t>+ Promotes positive campaigning </a:t>
            </a:r>
          </a:p>
          <a:p>
            <a:pPr marL="0" indent="0">
              <a:buNone/>
            </a:pPr>
            <a:r>
              <a:rPr lang="en-US" sz="2400" dirty="0"/>
              <a:t>+ Encourages honest voting (no “wasted” votes)</a:t>
            </a:r>
          </a:p>
          <a:p>
            <a:pPr marL="0" indent="0">
              <a:buNone/>
            </a:pPr>
            <a:r>
              <a:rPr lang="en-US" sz="2400" dirty="0"/>
              <a:t>+ Benefits both major and minor parties</a:t>
            </a:r>
          </a:p>
        </p:txBody>
      </p:sp>
    </p:spTree>
    <p:extLst>
      <p:ext uri="{BB962C8B-B14F-4D97-AF65-F5344CB8AC3E}">
        <p14:creationId xmlns:p14="http://schemas.microsoft.com/office/powerpoint/2010/main" val="3328089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0E421-3512-FCA8-38AD-52665E2D1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E4BE9AD-2FBE-7D4D-8621-69684C3E1D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52271"/>
            <a:ext cx="5737725" cy="53841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APPROVAL VOTING: IN ACTION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06CC8B7-6F16-456B-BE5C-018F4437FE51}"/>
              </a:ext>
            </a:extLst>
          </p:cNvPr>
          <p:cNvSpPr txBox="1"/>
          <p:nvPr/>
        </p:nvSpPr>
        <p:spPr>
          <a:xfrm>
            <a:off x="838200" y="1583333"/>
            <a:ext cx="2178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Works well in…</a:t>
            </a:r>
          </a:p>
        </p:txBody>
      </p:sp>
    </p:spTree>
    <p:extLst>
      <p:ext uri="{BB962C8B-B14F-4D97-AF65-F5344CB8AC3E}">
        <p14:creationId xmlns:p14="http://schemas.microsoft.com/office/powerpoint/2010/main" val="2916328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33C00-6247-FBA3-6C7C-62C0100ED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A55E8C0-80C7-E8F1-3FCF-334387EBAC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52271"/>
            <a:ext cx="5737725" cy="53841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APPROVAL VOTING: IN ACTION</a:t>
            </a:r>
          </a:p>
        </p:txBody>
      </p:sp>
      <p:pic>
        <p:nvPicPr>
          <p:cNvPr id="6" name="Grafik 5" descr="Ein Bild, das Kleidung, Zimmer, Mann, Szene enthält.&#10;&#10;Automatisch generierte Beschreibung">
            <a:extLst>
              <a:ext uri="{FF2B5EF4-FFF2-40B4-BE49-F238E27FC236}">
                <a16:creationId xmlns:a16="http://schemas.microsoft.com/office/drawing/2014/main" id="{CCFD7F55-5538-EA76-D304-27156051E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940" y="2336165"/>
            <a:ext cx="3508692" cy="35086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E71A852-87A4-5922-E942-39627BAB70A3}"/>
              </a:ext>
            </a:extLst>
          </p:cNvPr>
          <p:cNvSpPr txBox="1"/>
          <p:nvPr/>
        </p:nvSpPr>
        <p:spPr>
          <a:xfrm>
            <a:off x="838200" y="1583333"/>
            <a:ext cx="2178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Works well in…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0FD3B82-BE31-A8D4-55F6-58539A7E3D34}"/>
              </a:ext>
            </a:extLst>
          </p:cNvPr>
          <p:cNvSpPr txBox="1"/>
          <p:nvPr/>
        </p:nvSpPr>
        <p:spPr>
          <a:xfrm>
            <a:off x="1451610" y="5951358"/>
            <a:ext cx="3640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 opposed to anyone being elected…</a:t>
            </a:r>
          </a:p>
        </p:txBody>
      </p:sp>
    </p:spTree>
    <p:extLst>
      <p:ext uri="{BB962C8B-B14F-4D97-AF65-F5344CB8AC3E}">
        <p14:creationId xmlns:p14="http://schemas.microsoft.com/office/powerpoint/2010/main" val="3557994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A257C-EFA0-B6C2-2742-F24DDB1F3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21859DA-3748-ADA8-6BAE-250863F198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52271"/>
            <a:ext cx="5737725" cy="53841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APPROVAL VOTING: IN ACTION</a:t>
            </a:r>
          </a:p>
        </p:txBody>
      </p:sp>
      <p:pic>
        <p:nvPicPr>
          <p:cNvPr id="6" name="Grafik 5" descr="Ein Bild, das Kleidung, Zimmer, Mann, Szene enthält.&#10;&#10;Automatisch generierte Beschreibung">
            <a:extLst>
              <a:ext uri="{FF2B5EF4-FFF2-40B4-BE49-F238E27FC236}">
                <a16:creationId xmlns:a16="http://schemas.microsoft.com/office/drawing/2014/main" id="{CB622977-A41B-AE35-E2A2-CD1137403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940" y="2336165"/>
            <a:ext cx="3508692" cy="35086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C9928C4-4D32-8162-3EAE-AD88451D6CF9}"/>
              </a:ext>
            </a:extLst>
          </p:cNvPr>
          <p:cNvSpPr txBox="1"/>
          <p:nvPr/>
        </p:nvSpPr>
        <p:spPr>
          <a:xfrm>
            <a:off x="838200" y="1583333"/>
            <a:ext cx="2178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Works well in…</a:t>
            </a:r>
          </a:p>
        </p:txBody>
      </p:sp>
      <p:pic>
        <p:nvPicPr>
          <p:cNvPr id="9" name="Grafik 8" descr="Ein Bild, das Im Haus, Szene, Galerie, Kunst enthält.&#10;&#10;Automatisch generierte Beschreibung">
            <a:extLst>
              <a:ext uri="{FF2B5EF4-FFF2-40B4-BE49-F238E27FC236}">
                <a16:creationId xmlns:a16="http://schemas.microsoft.com/office/drawing/2014/main" id="{FF1FD40F-E4E3-F004-4E8D-6D009CBB5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030" y="1197977"/>
            <a:ext cx="4656137" cy="465613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A803667-CCA2-2094-0737-43ECFEC65FB4}"/>
              </a:ext>
            </a:extLst>
          </p:cNvPr>
          <p:cNvSpPr txBox="1"/>
          <p:nvPr/>
        </p:nvSpPr>
        <p:spPr>
          <a:xfrm>
            <a:off x="1451610" y="5951358"/>
            <a:ext cx="3640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 opposed to anyone being elected…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A324314-5872-1FF2-C042-19AB996CA0BF}"/>
              </a:ext>
            </a:extLst>
          </p:cNvPr>
          <p:cNvSpPr txBox="1"/>
          <p:nvPr/>
        </p:nvSpPr>
        <p:spPr>
          <a:xfrm>
            <a:off x="6575925" y="5951358"/>
            <a:ext cx="3491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 limit of candidates to be elected…</a:t>
            </a:r>
          </a:p>
        </p:txBody>
      </p:sp>
    </p:spTree>
    <p:extLst>
      <p:ext uri="{BB962C8B-B14F-4D97-AF65-F5344CB8AC3E}">
        <p14:creationId xmlns:p14="http://schemas.microsoft.com/office/powerpoint/2010/main" val="1459587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C2B21-473C-E87A-15B3-DABD0DE71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1B89E38-F498-43EC-EBB2-A8E10AE50E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52271"/>
            <a:ext cx="5659178" cy="53841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APPROVAL VOTING: IN ACTION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828C1E2-9349-E142-944A-E742FAB17CA4}"/>
              </a:ext>
            </a:extLst>
          </p:cNvPr>
          <p:cNvSpPr txBox="1"/>
          <p:nvPr/>
        </p:nvSpPr>
        <p:spPr>
          <a:xfrm>
            <a:off x="838200" y="1583333"/>
            <a:ext cx="3344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Where it can go wrong…</a:t>
            </a:r>
          </a:p>
        </p:txBody>
      </p:sp>
    </p:spTree>
    <p:extLst>
      <p:ext uri="{BB962C8B-B14F-4D97-AF65-F5344CB8AC3E}">
        <p14:creationId xmlns:p14="http://schemas.microsoft.com/office/powerpoint/2010/main" val="4074553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61611-5F97-30D9-E436-E2ABF6CB4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43943C-267B-A321-B6EC-7B389A3AA9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52271"/>
            <a:ext cx="5659178" cy="53841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APPROVAL VOTING: IN ACTION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9CF0B21-D289-2A28-237F-9292E9B8F226}"/>
              </a:ext>
            </a:extLst>
          </p:cNvPr>
          <p:cNvSpPr txBox="1"/>
          <p:nvPr/>
        </p:nvSpPr>
        <p:spPr>
          <a:xfrm>
            <a:off x="838200" y="1583333"/>
            <a:ext cx="3344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Where it can go wrong…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0DBF121-63FA-CAEF-76EE-F8CF9214E1B1}"/>
              </a:ext>
            </a:extLst>
          </p:cNvPr>
          <p:cNvSpPr txBox="1"/>
          <p:nvPr/>
        </p:nvSpPr>
        <p:spPr>
          <a:xfrm>
            <a:off x="838200" y="2597011"/>
            <a:ext cx="99243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Suppose 10 voters participate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9 </a:t>
            </a:r>
            <a:r>
              <a:rPr lang="en-US" sz="2400" i="1" dirty="0"/>
              <a:t>approve</a:t>
            </a:r>
            <a:r>
              <a:rPr lang="en-US" sz="2400" dirty="0"/>
              <a:t> Candidates A and B; they </a:t>
            </a:r>
            <a:r>
              <a:rPr lang="en-US" sz="2400" i="1" dirty="0"/>
              <a:t>like</a:t>
            </a:r>
            <a:r>
              <a:rPr lang="en-US" sz="2400" dirty="0"/>
              <a:t> A more but think B is ok too.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1 approves only Candidate B.</a:t>
            </a:r>
          </a:p>
        </p:txBody>
      </p:sp>
    </p:spTree>
    <p:extLst>
      <p:ext uri="{BB962C8B-B14F-4D97-AF65-F5344CB8AC3E}">
        <p14:creationId xmlns:p14="http://schemas.microsoft.com/office/powerpoint/2010/main" val="2800875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A7FCA-7940-DFCF-4FB1-B6DE1E448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CB1A03-5FD1-9AB0-F631-618E24EB7E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52271"/>
            <a:ext cx="5659178" cy="53841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APPROVAL VOTING: IN ACTION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28A8A4D-C343-05C4-1157-1C4BD2E9418E}"/>
              </a:ext>
            </a:extLst>
          </p:cNvPr>
          <p:cNvSpPr txBox="1"/>
          <p:nvPr/>
        </p:nvSpPr>
        <p:spPr>
          <a:xfrm>
            <a:off x="838200" y="1583333"/>
            <a:ext cx="3344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Where it can go wrong…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BED31AB-545E-C5E6-AFE3-4CBDA80AEDAA}"/>
              </a:ext>
            </a:extLst>
          </p:cNvPr>
          <p:cNvSpPr txBox="1"/>
          <p:nvPr/>
        </p:nvSpPr>
        <p:spPr>
          <a:xfrm>
            <a:off x="838200" y="2597011"/>
            <a:ext cx="99243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Suppose 10 voters participate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9 </a:t>
            </a:r>
            <a:r>
              <a:rPr lang="en-US" sz="2400" i="1" dirty="0"/>
              <a:t>approve</a:t>
            </a:r>
            <a:r>
              <a:rPr lang="en-US" sz="2400" dirty="0"/>
              <a:t> Candidates A and B; they </a:t>
            </a:r>
            <a:r>
              <a:rPr lang="en-US" sz="2400" i="1" dirty="0"/>
              <a:t>like</a:t>
            </a:r>
            <a:r>
              <a:rPr lang="en-US" sz="2400" dirty="0"/>
              <a:t> A more but think B is ok too.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1 approves only Candidate 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Results: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 = 9 approvals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 = 10 approvals</a:t>
            </a:r>
          </a:p>
        </p:txBody>
      </p:sp>
    </p:spTree>
    <p:extLst>
      <p:ext uri="{BB962C8B-B14F-4D97-AF65-F5344CB8AC3E}">
        <p14:creationId xmlns:p14="http://schemas.microsoft.com/office/powerpoint/2010/main" val="2804880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CCADA-C886-9A3C-9572-C499C5B52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8059461-01B6-CDAF-17A5-77D42BDAA7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52271"/>
            <a:ext cx="5659178" cy="53841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APPROVAL VOTING: IN ACTION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075B853-54A3-246E-1E55-F32EC04602BB}"/>
              </a:ext>
            </a:extLst>
          </p:cNvPr>
          <p:cNvSpPr txBox="1"/>
          <p:nvPr/>
        </p:nvSpPr>
        <p:spPr>
          <a:xfrm>
            <a:off x="838200" y="1583333"/>
            <a:ext cx="3344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Where it can go wrong…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E500AF2-5432-69A6-3AB9-A1CF80C4A59C}"/>
              </a:ext>
            </a:extLst>
          </p:cNvPr>
          <p:cNvSpPr txBox="1"/>
          <p:nvPr/>
        </p:nvSpPr>
        <p:spPr>
          <a:xfrm>
            <a:off x="838200" y="2597011"/>
            <a:ext cx="992438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Suppose 10 voters participate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9 </a:t>
            </a:r>
            <a:r>
              <a:rPr lang="en-US" sz="2400" i="1" dirty="0"/>
              <a:t>approve</a:t>
            </a:r>
            <a:r>
              <a:rPr lang="en-US" sz="2400" dirty="0"/>
              <a:t> Candidates A and B; they </a:t>
            </a:r>
            <a:r>
              <a:rPr lang="en-US" sz="2400" i="1" dirty="0"/>
              <a:t>like</a:t>
            </a:r>
            <a:r>
              <a:rPr lang="en-US" sz="2400" dirty="0"/>
              <a:t> A more but think B is ok too.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1 approves only Candidate 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Results: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 = 9 approvals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 = 10 approvals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Winner: Candidate B, even though 90% of voters preferred A over B​</a:t>
            </a:r>
          </a:p>
        </p:txBody>
      </p:sp>
    </p:spTree>
    <p:extLst>
      <p:ext uri="{BB962C8B-B14F-4D97-AF65-F5344CB8AC3E}">
        <p14:creationId xmlns:p14="http://schemas.microsoft.com/office/powerpoint/2010/main" val="325412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DAF91-B6D2-F98B-5DBF-C882B885B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C1B4057-6D49-9056-9606-C36A1B0F9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52271"/>
            <a:ext cx="5659178" cy="53841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APPROVAL VOTING: IN ACTION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87D8BFC-FDEA-1C24-0B80-95D1DCA9BCDF}"/>
              </a:ext>
            </a:extLst>
          </p:cNvPr>
          <p:cNvSpPr txBox="1"/>
          <p:nvPr/>
        </p:nvSpPr>
        <p:spPr>
          <a:xfrm>
            <a:off x="838200" y="1583333"/>
            <a:ext cx="3344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Where it can go wrong…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C0002A3-0D86-67FC-DD49-622AC452C56F}"/>
              </a:ext>
            </a:extLst>
          </p:cNvPr>
          <p:cNvSpPr txBox="1"/>
          <p:nvPr/>
        </p:nvSpPr>
        <p:spPr>
          <a:xfrm>
            <a:off x="838200" y="2597011"/>
            <a:ext cx="991944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Suppose 10 voters participate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9 </a:t>
            </a:r>
            <a:r>
              <a:rPr lang="en-US" sz="2400" i="1" dirty="0"/>
              <a:t>approve</a:t>
            </a:r>
            <a:r>
              <a:rPr lang="en-US" sz="2400" dirty="0"/>
              <a:t> Candidates A and B; they </a:t>
            </a:r>
            <a:r>
              <a:rPr lang="en-US" sz="2400" i="1" dirty="0"/>
              <a:t>like</a:t>
            </a:r>
            <a:r>
              <a:rPr lang="en-US" sz="2400" dirty="0"/>
              <a:t> A more but think B is ok too.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1 approves only Candidate 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Results: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 = 9 approvals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 = 10 approvals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Winner: Candidate B, even though 90% of voters preferred A over B​</a:t>
            </a:r>
          </a:p>
        </p:txBody>
      </p:sp>
    </p:spTree>
    <p:extLst>
      <p:ext uri="{BB962C8B-B14F-4D97-AF65-F5344CB8AC3E}">
        <p14:creationId xmlns:p14="http://schemas.microsoft.com/office/powerpoint/2010/main" val="1599862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BCE31252-D8BD-61C5-03C8-34DCD8B93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36" y="434452"/>
            <a:ext cx="3968851" cy="5989095"/>
          </a:xfrm>
          <a:prstGeom prst="rect">
            <a:avLst/>
          </a:prstGeom>
          <a:effectLst>
            <a:outerShdw blurRad="63500" sx="102000" sy="102000" algn="ctr" rotWithShape="0">
              <a:srgbClr val="2D3092">
                <a:alpha val="40000"/>
              </a:srgbClr>
            </a:outerShdw>
          </a:effectLst>
        </p:spPr>
      </p:pic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2EA7B741-F7D1-D0E0-824C-D9473F58A788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550487" y="1596423"/>
            <a:ext cx="2293170" cy="1832577"/>
          </a:xfrm>
          <a:prstGeom prst="line">
            <a:avLst/>
          </a:prstGeom>
          <a:ln>
            <a:solidFill>
              <a:srgbClr val="2D30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AD057A5E-9D56-D282-D12A-3DA2BB0F4D14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550487" y="3429000"/>
            <a:ext cx="2185593" cy="1488847"/>
          </a:xfrm>
          <a:prstGeom prst="line">
            <a:avLst/>
          </a:prstGeom>
          <a:ln>
            <a:solidFill>
              <a:srgbClr val="2D30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048B41FD-D291-E50E-774E-A2C770DF324D}"/>
              </a:ext>
            </a:extLst>
          </p:cNvPr>
          <p:cNvSpPr txBox="1"/>
          <p:nvPr/>
        </p:nvSpPr>
        <p:spPr>
          <a:xfrm>
            <a:off x="7003227" y="1290644"/>
            <a:ext cx="3726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APPROVAL VOTING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3871D31-CF51-6642-883E-EAC2E4FFA575}"/>
              </a:ext>
            </a:extLst>
          </p:cNvPr>
          <p:cNvSpPr txBox="1"/>
          <p:nvPr/>
        </p:nvSpPr>
        <p:spPr>
          <a:xfrm>
            <a:off x="7003227" y="4690193"/>
            <a:ext cx="3066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RANGE VOTING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0147045-220A-2F1F-DC49-79038654EAA6}"/>
              </a:ext>
            </a:extLst>
          </p:cNvPr>
          <p:cNvSpPr/>
          <p:nvPr/>
        </p:nvSpPr>
        <p:spPr>
          <a:xfrm>
            <a:off x="6755802" y="1570614"/>
            <a:ext cx="118336" cy="96816"/>
          </a:xfrm>
          <a:prstGeom prst="ellipse">
            <a:avLst/>
          </a:prstGeom>
          <a:solidFill>
            <a:srgbClr val="2D3092"/>
          </a:solidFill>
          <a:ln>
            <a:solidFill>
              <a:srgbClr val="2D30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7C2F7A-76A5-5728-1E43-E207B74EDD95}"/>
              </a:ext>
            </a:extLst>
          </p:cNvPr>
          <p:cNvSpPr/>
          <p:nvPr/>
        </p:nvSpPr>
        <p:spPr>
          <a:xfrm>
            <a:off x="6714563" y="4885765"/>
            <a:ext cx="118336" cy="96816"/>
          </a:xfrm>
          <a:prstGeom prst="ellipse">
            <a:avLst/>
          </a:prstGeom>
          <a:solidFill>
            <a:srgbClr val="2D3092"/>
          </a:solidFill>
          <a:ln>
            <a:solidFill>
              <a:srgbClr val="2D30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46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8FBF6-E415-0971-A64A-9CD4C4AB6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926776D6-ADC3-D593-9FF8-63AD6648E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36" y="434452"/>
            <a:ext cx="3968851" cy="5989095"/>
          </a:xfrm>
          <a:prstGeom prst="rect">
            <a:avLst/>
          </a:prstGeom>
          <a:effectLst>
            <a:outerShdw blurRad="63500" sx="102000" sy="102000" algn="ctr" rotWithShape="0">
              <a:srgbClr val="2D3092">
                <a:alpha val="40000"/>
              </a:srgbClr>
            </a:outerShdw>
          </a:effectLst>
        </p:spPr>
      </p:pic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EF75F472-4383-0315-10A8-75A2E9063B1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550487" y="1596423"/>
            <a:ext cx="2293170" cy="1832577"/>
          </a:xfrm>
          <a:prstGeom prst="line">
            <a:avLst/>
          </a:prstGeom>
          <a:ln>
            <a:solidFill>
              <a:srgbClr val="2D30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BD6CA58-8DFE-49A8-021C-CB49494F761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550487" y="3429000"/>
            <a:ext cx="2185593" cy="1488847"/>
          </a:xfrm>
          <a:prstGeom prst="line">
            <a:avLst/>
          </a:prstGeom>
          <a:ln>
            <a:solidFill>
              <a:srgbClr val="2D30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5F23A3C2-9523-F922-E6F0-EC4E1A581C66}"/>
              </a:ext>
            </a:extLst>
          </p:cNvPr>
          <p:cNvSpPr txBox="1"/>
          <p:nvPr/>
        </p:nvSpPr>
        <p:spPr>
          <a:xfrm>
            <a:off x="7003227" y="1290644"/>
            <a:ext cx="3726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CCDE5"/>
                </a:solidFill>
              </a:rPr>
              <a:t>APPROVAL VOTING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417F88B-862D-D136-0379-DFD22B0380F4}"/>
              </a:ext>
            </a:extLst>
          </p:cNvPr>
          <p:cNvSpPr txBox="1"/>
          <p:nvPr/>
        </p:nvSpPr>
        <p:spPr>
          <a:xfrm>
            <a:off x="7003227" y="4690193"/>
            <a:ext cx="3066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RANGE VOTING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8CFA39-0946-4123-812B-195C52A5E3C8}"/>
              </a:ext>
            </a:extLst>
          </p:cNvPr>
          <p:cNvSpPr/>
          <p:nvPr/>
        </p:nvSpPr>
        <p:spPr>
          <a:xfrm>
            <a:off x="6755802" y="1570614"/>
            <a:ext cx="118336" cy="96816"/>
          </a:xfrm>
          <a:prstGeom prst="ellipse">
            <a:avLst/>
          </a:prstGeom>
          <a:solidFill>
            <a:srgbClr val="2D3092"/>
          </a:solidFill>
          <a:ln>
            <a:solidFill>
              <a:srgbClr val="2D30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24F7383-A966-24CD-3113-F1EDFD0F66B7}"/>
              </a:ext>
            </a:extLst>
          </p:cNvPr>
          <p:cNvSpPr/>
          <p:nvPr/>
        </p:nvSpPr>
        <p:spPr>
          <a:xfrm>
            <a:off x="6714563" y="4885765"/>
            <a:ext cx="118336" cy="96816"/>
          </a:xfrm>
          <a:prstGeom prst="ellipse">
            <a:avLst/>
          </a:prstGeom>
          <a:solidFill>
            <a:srgbClr val="2D3092"/>
          </a:solidFill>
          <a:ln>
            <a:solidFill>
              <a:srgbClr val="2D30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93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37647-0E9D-3D0B-870E-5302F1572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E3AD07E-9DB4-B045-4F62-526C641C9F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52271"/>
            <a:ext cx="2955681" cy="53841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RANGE VOTING</a:t>
            </a:r>
          </a:p>
        </p:txBody>
      </p:sp>
      <p:pic>
        <p:nvPicPr>
          <p:cNvPr id="3" name="Grafik 2" descr="Ein Bild, das Text, Schrift, Screenshot, Zahl enthält.&#10;&#10;Automatisch generierte Beschreibung">
            <a:extLst>
              <a:ext uri="{FF2B5EF4-FFF2-40B4-BE49-F238E27FC236}">
                <a16:creationId xmlns:a16="http://schemas.microsoft.com/office/drawing/2014/main" id="{EA2FC0C3-48A3-A769-D540-4C7C4E34E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30" y="1932305"/>
            <a:ext cx="8746540" cy="299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31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841DC-FB26-E603-A08A-082C5E0B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8A87DC-EDC7-D8B2-8350-FFD345BF0F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52271"/>
            <a:ext cx="2955681" cy="53841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RANGE VOTING</a:t>
            </a:r>
          </a:p>
        </p:txBody>
      </p:sp>
      <p:pic>
        <p:nvPicPr>
          <p:cNvPr id="3" name="Grafik 2" descr="Ein Bild, das Text, Schrift, Screenshot, Zahl enthält.&#10;&#10;Automatisch generierte Beschreibung">
            <a:extLst>
              <a:ext uri="{FF2B5EF4-FFF2-40B4-BE49-F238E27FC236}">
                <a16:creationId xmlns:a16="http://schemas.microsoft.com/office/drawing/2014/main" id="{9114C63D-C59D-9EAD-4E35-0917AF8E3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30" y="1932305"/>
            <a:ext cx="8746540" cy="299339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20EE77B-7674-87CE-B3B9-72B15CB30568}"/>
              </a:ext>
            </a:extLst>
          </p:cNvPr>
          <p:cNvSpPr/>
          <p:nvPr/>
        </p:nvSpPr>
        <p:spPr>
          <a:xfrm>
            <a:off x="9566910" y="3085148"/>
            <a:ext cx="548640" cy="515302"/>
          </a:xfrm>
          <a:prstGeom prst="ellipse">
            <a:avLst/>
          </a:prstGeom>
          <a:noFill/>
          <a:ln w="38100">
            <a:solidFill>
              <a:srgbClr val="2D30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D723CEF-8466-7229-EE69-6FEFA1FE3E93}"/>
              </a:ext>
            </a:extLst>
          </p:cNvPr>
          <p:cNvSpPr/>
          <p:nvPr/>
        </p:nvSpPr>
        <p:spPr>
          <a:xfrm>
            <a:off x="4987290" y="3566160"/>
            <a:ext cx="548640" cy="515302"/>
          </a:xfrm>
          <a:prstGeom prst="ellipse">
            <a:avLst/>
          </a:prstGeom>
          <a:noFill/>
          <a:ln w="38100">
            <a:solidFill>
              <a:srgbClr val="2D30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8B9C02-B63C-6D02-E24D-4DFC47F44BCA}"/>
              </a:ext>
            </a:extLst>
          </p:cNvPr>
          <p:cNvSpPr/>
          <p:nvPr/>
        </p:nvSpPr>
        <p:spPr>
          <a:xfrm>
            <a:off x="4987290" y="4033996"/>
            <a:ext cx="548640" cy="515302"/>
          </a:xfrm>
          <a:prstGeom prst="ellipse">
            <a:avLst/>
          </a:prstGeom>
          <a:noFill/>
          <a:ln w="38100">
            <a:solidFill>
              <a:srgbClr val="2D30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45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3B75F-2CB7-98C8-934C-B29E2492A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BEDE3EA-EF27-8459-05D3-8CF1388BB7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52271"/>
            <a:ext cx="2955681" cy="53841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RANGE VOTING</a:t>
            </a:r>
          </a:p>
        </p:txBody>
      </p:sp>
      <p:pic>
        <p:nvPicPr>
          <p:cNvPr id="3" name="Grafik 2" descr="Ein Bild, das Text, Schrift, Screenshot, Zahl enthält.&#10;&#10;Automatisch generierte Beschreibung">
            <a:extLst>
              <a:ext uri="{FF2B5EF4-FFF2-40B4-BE49-F238E27FC236}">
                <a16:creationId xmlns:a16="http://schemas.microsoft.com/office/drawing/2014/main" id="{040898D8-6076-99F9-543C-783D66F35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30" y="1932305"/>
            <a:ext cx="8746540" cy="2993390"/>
          </a:xfrm>
          <a:prstGeom prst="rect">
            <a:avLst/>
          </a:prstGeom>
        </p:spPr>
      </p:pic>
      <p:sp>
        <p:nvSpPr>
          <p:cNvPr id="2" name="Pfeil nach rechts 1">
            <a:extLst>
              <a:ext uri="{FF2B5EF4-FFF2-40B4-BE49-F238E27FC236}">
                <a16:creationId xmlns:a16="http://schemas.microsoft.com/office/drawing/2014/main" id="{D484D56E-83C1-1F62-1F0B-25E725F0E246}"/>
              </a:ext>
            </a:extLst>
          </p:cNvPr>
          <p:cNvSpPr/>
          <p:nvPr/>
        </p:nvSpPr>
        <p:spPr>
          <a:xfrm>
            <a:off x="2122088" y="4925695"/>
            <a:ext cx="903642" cy="570155"/>
          </a:xfrm>
          <a:prstGeom prst="rightArrow">
            <a:avLst/>
          </a:prstGeom>
          <a:solidFill>
            <a:srgbClr val="2D3092"/>
          </a:solidFill>
          <a:ln>
            <a:solidFill>
              <a:srgbClr val="2D30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BAC1B53-9BF5-E789-3079-FFCD27EEAD9B}"/>
              </a:ext>
            </a:extLst>
          </p:cNvPr>
          <p:cNvSpPr txBox="1"/>
          <p:nvPr/>
        </p:nvSpPr>
        <p:spPr>
          <a:xfrm>
            <a:off x="3025730" y="4786449"/>
            <a:ext cx="7204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range is mathematically unimportant; the main consideration is the voter’s psychology </a:t>
            </a:r>
          </a:p>
        </p:txBody>
      </p:sp>
    </p:spTree>
    <p:extLst>
      <p:ext uri="{BB962C8B-B14F-4D97-AF65-F5344CB8AC3E}">
        <p14:creationId xmlns:p14="http://schemas.microsoft.com/office/powerpoint/2010/main" val="3840247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3B8B-DCA8-32D2-DB6F-AABCBE8E9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4E35507-C1DB-EC84-609F-1E2EE47143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52271"/>
            <a:ext cx="5093510" cy="53841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RANGE VOTING: IN ACTION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A94BF15-34FC-8229-9B1C-EFDABB79A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82926"/>
            <a:ext cx="4136938" cy="166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355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FCFE6-763D-713C-95A1-D2D4F2E11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D778092-280B-B278-029F-5DA53C6116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52271"/>
            <a:ext cx="5093510" cy="53841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RANGE VOTING: IN ACTION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2E63AB0-B5C4-19B2-B0E4-C9A518D2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82926"/>
            <a:ext cx="4136938" cy="166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Db – Wikipedia">
            <a:extLst>
              <a:ext uri="{FF2B5EF4-FFF2-40B4-BE49-F238E27FC236}">
                <a16:creationId xmlns:a16="http://schemas.microsoft.com/office/drawing/2014/main" id="{4A03866A-CF1D-690D-30B8-1984AC2A9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38849"/>
            <a:ext cx="3950970" cy="199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189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C11F2-1C02-FAF4-6284-0D97CF85A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D3E13B7-976F-0E76-FE1F-F9E645E23F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52271"/>
            <a:ext cx="5093510" cy="53841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RANGE VOTING: IN ACTION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E0D3A28-AE0D-0BCD-7407-366C05822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82926"/>
            <a:ext cx="4136938" cy="166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Db – Wikipedia">
            <a:extLst>
              <a:ext uri="{FF2B5EF4-FFF2-40B4-BE49-F238E27FC236}">
                <a16:creationId xmlns:a16="http://schemas.microsoft.com/office/drawing/2014/main" id="{C8CE47CE-2240-13A4-2642-1074C0FCD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38849"/>
            <a:ext cx="3950970" cy="199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 depiction of an ancient Spartan assembly in a grand outdoor amphitheater, where citizens are enthusiastically clapping and shouting to elect a candidate for the council of elders. The scene features a group of dignified candidates standing on a stone platform, while a large, energetic crowd of Spartan men, women, and soldiers express their approval vocally. The backdrop includes classical Greek architecture and rolling hills, capturing the historical and communal atmosphere of the event.">
            <a:extLst>
              <a:ext uri="{FF2B5EF4-FFF2-40B4-BE49-F238E27FC236}">
                <a16:creationId xmlns:a16="http://schemas.microsoft.com/office/drawing/2014/main" id="{0ABFD8E8-8CD0-78E9-A097-BD50318A0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620" y="1191616"/>
            <a:ext cx="4739180" cy="473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939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7F4AD-335B-A0BA-E586-2D12C4929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4D4437F-A2CD-7BBF-476E-ADA9583DD2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52271"/>
            <a:ext cx="5093510" cy="53841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RANGE VOTING: IN ACTION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F22C3A8-53FA-0EE2-09A5-4D13353698E9}"/>
              </a:ext>
            </a:extLst>
          </p:cNvPr>
          <p:cNvSpPr txBox="1"/>
          <p:nvPr/>
        </p:nvSpPr>
        <p:spPr>
          <a:xfrm>
            <a:off x="838200" y="1690688"/>
            <a:ext cx="342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ES"/>
            </a:defPPr>
            <a:lvl1pPr>
              <a:defRPr sz="2400"/>
            </a:lvl1pPr>
          </a:lstStyle>
          <a:p>
            <a:r>
              <a:rPr lang="en-US" dirty="0"/>
              <a:t>Hold up: where it’s not so </a:t>
            </a:r>
            <a:r>
              <a:rPr lang="en-US"/>
              <a:t>good…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346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002D9-AE1D-4BF6-C710-E51EAA650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9BC0A70-2678-3013-6A94-0B1E11A7EB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52271"/>
            <a:ext cx="5093510" cy="53841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RANGE VOTING: IN ACTION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B7501B5-87D3-2828-DBA1-82D3E4E0AC07}"/>
              </a:ext>
            </a:extLst>
          </p:cNvPr>
          <p:cNvSpPr txBox="1"/>
          <p:nvPr/>
        </p:nvSpPr>
        <p:spPr>
          <a:xfrm>
            <a:off x="838200" y="1690688"/>
            <a:ext cx="342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ES"/>
            </a:defPPr>
            <a:lvl1pPr>
              <a:defRPr sz="2400"/>
            </a:lvl1pPr>
          </a:lstStyle>
          <a:p>
            <a:r>
              <a:rPr lang="en-US" dirty="0"/>
              <a:t>Hold up: where it’s not so good…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B86502D-41D6-EB0E-EF00-BCABC95602CB}"/>
              </a:ext>
            </a:extLst>
          </p:cNvPr>
          <p:cNvSpPr txBox="1"/>
          <p:nvPr/>
        </p:nvSpPr>
        <p:spPr>
          <a:xfrm>
            <a:off x="838200" y="2367604"/>
            <a:ext cx="7892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ES"/>
            </a:defPPr>
            <a:lvl1pPr>
              <a:defRPr sz="2400"/>
            </a:lvl1pPr>
          </a:lstStyle>
          <a:p>
            <a:pPr marL="342900" indent="-342900">
              <a:buFontTx/>
              <a:buChar char="-"/>
            </a:pPr>
            <a:r>
              <a:rPr lang="en-US" dirty="0"/>
              <a:t>The scores can mean different things to different people</a:t>
            </a:r>
          </a:p>
          <a:p>
            <a:pPr marL="342900" indent="-342900">
              <a:buFontTx/>
              <a:buChar char="-"/>
            </a:pPr>
            <a:r>
              <a:rPr lang="en-US" dirty="0"/>
              <a:t>Computing an average</a:t>
            </a:r>
          </a:p>
        </p:txBody>
      </p:sp>
    </p:spTree>
    <p:extLst>
      <p:ext uri="{BB962C8B-B14F-4D97-AF65-F5344CB8AC3E}">
        <p14:creationId xmlns:p14="http://schemas.microsoft.com/office/powerpoint/2010/main" val="139162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B35D2-F8A2-AD15-BF56-E340A1044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273AE06-B5E6-2791-B703-6D1A8E0C87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52271"/>
            <a:ext cx="5093510" cy="53841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RANGE VOTING: IN ACTION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F8AA867-8C18-7426-53A5-B0B4A46C5602}"/>
              </a:ext>
            </a:extLst>
          </p:cNvPr>
          <p:cNvSpPr txBox="1"/>
          <p:nvPr/>
        </p:nvSpPr>
        <p:spPr>
          <a:xfrm>
            <a:off x="838200" y="1690688"/>
            <a:ext cx="342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ES"/>
            </a:defPPr>
            <a:lvl1pPr>
              <a:defRPr sz="2400"/>
            </a:lvl1pPr>
          </a:lstStyle>
          <a:p>
            <a:r>
              <a:rPr lang="en-US" dirty="0"/>
              <a:t>Hold up: where it’s not so good…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4166F56-408B-7958-109E-C27596B70AC2}"/>
              </a:ext>
            </a:extLst>
          </p:cNvPr>
          <p:cNvSpPr txBox="1"/>
          <p:nvPr/>
        </p:nvSpPr>
        <p:spPr>
          <a:xfrm>
            <a:off x="838200" y="2367604"/>
            <a:ext cx="7892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ES"/>
            </a:defPPr>
            <a:lvl1pPr>
              <a:defRPr sz="2400"/>
            </a:lvl1pPr>
          </a:lstStyle>
          <a:p>
            <a:pPr marL="342900" indent="-342900">
              <a:buFontTx/>
              <a:buChar char="-"/>
            </a:pPr>
            <a:r>
              <a:rPr lang="en-US" dirty="0"/>
              <a:t>The scores can mean different things to different people</a:t>
            </a:r>
          </a:p>
          <a:p>
            <a:pPr marL="342900" indent="-342900">
              <a:buFontTx/>
              <a:buChar char="-"/>
            </a:pPr>
            <a:r>
              <a:rPr lang="en-US" dirty="0"/>
              <a:t>Computing an average</a:t>
            </a:r>
          </a:p>
        </p:txBody>
      </p:sp>
      <p:pic>
        <p:nvPicPr>
          <p:cNvPr id="6" name="Grafik 5" descr="Ein Bild, das Text, Zahl, Schrift, Screenshot enthält.&#10;&#10;Automatisch generierte Beschreibung">
            <a:extLst>
              <a:ext uri="{FF2B5EF4-FFF2-40B4-BE49-F238E27FC236}">
                <a16:creationId xmlns:a16="http://schemas.microsoft.com/office/drawing/2014/main" id="{37024751-0043-F7FE-0970-DE81585EF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61" y="3506185"/>
            <a:ext cx="10589864" cy="219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82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CFA62F-76D4-2BCB-3B19-C435A52F2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Definition: Approval voting allows voters to select </a:t>
            </a:r>
            <a:r>
              <a:rPr lang="en-US" sz="2400" b="1" dirty="0"/>
              <a:t>("approve of") </a:t>
            </a:r>
            <a:r>
              <a:rPr lang="en-US" sz="2400" dirty="0"/>
              <a:t>as many candidates as they like. Each selection counts equally toward the candidate's total score.</a:t>
            </a:r>
          </a:p>
          <a:p>
            <a:r>
              <a:rPr lang="en-US" sz="2400" dirty="0"/>
              <a:t>Mechanism: Voters review all candidates </a:t>
            </a:r>
            <a:r>
              <a:rPr lang="en-US" sz="2400" b="1" dirty="0"/>
              <a:t>individually</a:t>
            </a:r>
            <a:r>
              <a:rPr lang="en-US" sz="2400" dirty="0"/>
              <a:t> and check a box for each candidate they approve of. The candidate with the highest total approvals wins. 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04D147F-9811-43B2-CDA8-569544C18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52271"/>
            <a:ext cx="3599896" cy="53841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APPROVAL VOTING</a:t>
            </a:r>
          </a:p>
        </p:txBody>
      </p:sp>
    </p:spTree>
    <p:extLst>
      <p:ext uri="{BB962C8B-B14F-4D97-AF65-F5344CB8AC3E}">
        <p14:creationId xmlns:p14="http://schemas.microsoft.com/office/powerpoint/2010/main" val="2047540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7FF85-CDDD-177B-16E0-01837669A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213BED5-1FCE-9E57-512A-EB24EDEA46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52271"/>
            <a:ext cx="5093510" cy="53841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RANGE VOTING: IN ACTION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F4E2519-38E6-CB26-B893-6C4BF614030E}"/>
              </a:ext>
            </a:extLst>
          </p:cNvPr>
          <p:cNvSpPr txBox="1"/>
          <p:nvPr/>
        </p:nvSpPr>
        <p:spPr>
          <a:xfrm>
            <a:off x="838200" y="1690688"/>
            <a:ext cx="342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ES"/>
            </a:defPPr>
            <a:lvl1pPr>
              <a:defRPr sz="2400"/>
            </a:lvl1pPr>
          </a:lstStyle>
          <a:p>
            <a:r>
              <a:rPr lang="en-US" dirty="0"/>
              <a:t>Hold up: where it’s not so good…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B2A6BED-6714-F2E8-9640-B86A11A786AB}"/>
              </a:ext>
            </a:extLst>
          </p:cNvPr>
          <p:cNvSpPr txBox="1"/>
          <p:nvPr/>
        </p:nvSpPr>
        <p:spPr>
          <a:xfrm>
            <a:off x="838200" y="2367604"/>
            <a:ext cx="7892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ES"/>
            </a:defPPr>
            <a:lvl1pPr>
              <a:defRPr sz="2400"/>
            </a:lvl1pPr>
          </a:lstStyle>
          <a:p>
            <a:pPr marL="342900" indent="-342900">
              <a:buFontTx/>
              <a:buChar char="-"/>
            </a:pPr>
            <a:r>
              <a:rPr lang="en-US" dirty="0"/>
              <a:t>The scores can mean different things to different people</a:t>
            </a:r>
          </a:p>
          <a:p>
            <a:pPr marL="342900" indent="-342900">
              <a:buFontTx/>
              <a:buChar char="-"/>
            </a:pPr>
            <a:r>
              <a:rPr lang="en-US" dirty="0"/>
              <a:t>Computing an average</a:t>
            </a:r>
          </a:p>
        </p:txBody>
      </p:sp>
      <p:pic>
        <p:nvPicPr>
          <p:cNvPr id="6" name="Grafik 5" descr="Ein Bild, das Text, Zahl, Schrift, Screenshot enthält.&#10;&#10;Automatisch generierte Beschreibung">
            <a:extLst>
              <a:ext uri="{FF2B5EF4-FFF2-40B4-BE49-F238E27FC236}">
                <a16:creationId xmlns:a16="http://schemas.microsoft.com/office/drawing/2014/main" id="{BCCD3B20-694D-E07D-C007-742326F5A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61" y="3506185"/>
            <a:ext cx="10589864" cy="219954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9EC68C1-7F12-B58E-D350-E02FE5283200}"/>
              </a:ext>
            </a:extLst>
          </p:cNvPr>
          <p:cNvSpPr/>
          <p:nvPr/>
        </p:nvSpPr>
        <p:spPr>
          <a:xfrm>
            <a:off x="9075420" y="4982528"/>
            <a:ext cx="765810" cy="723201"/>
          </a:xfrm>
          <a:prstGeom prst="ellipse">
            <a:avLst/>
          </a:prstGeom>
          <a:noFill/>
          <a:ln w="38100">
            <a:solidFill>
              <a:srgbClr val="2D30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49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8B0FA-2BF7-CA81-9899-C9D827CE3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0AC6706-3517-D6BC-D497-B0FB044E8B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52271"/>
            <a:ext cx="5093510" cy="53841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RANGE VOTING: IN ACTION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12C5036-4708-4A59-4800-556318BF7AE7}"/>
              </a:ext>
            </a:extLst>
          </p:cNvPr>
          <p:cNvSpPr txBox="1"/>
          <p:nvPr/>
        </p:nvSpPr>
        <p:spPr>
          <a:xfrm>
            <a:off x="838200" y="1690688"/>
            <a:ext cx="342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ES"/>
            </a:defPPr>
            <a:lvl1pPr>
              <a:defRPr sz="2400"/>
            </a:lvl1pPr>
          </a:lstStyle>
          <a:p>
            <a:r>
              <a:rPr lang="en-US" dirty="0"/>
              <a:t>Hold up: where it’s not so good…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F602BC8-7579-CD8A-B628-2C7BD77CD185}"/>
              </a:ext>
            </a:extLst>
          </p:cNvPr>
          <p:cNvSpPr txBox="1"/>
          <p:nvPr/>
        </p:nvSpPr>
        <p:spPr>
          <a:xfrm>
            <a:off x="838200" y="2367604"/>
            <a:ext cx="7892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ES"/>
            </a:defPPr>
            <a:lvl1pPr>
              <a:defRPr sz="2400"/>
            </a:lvl1pPr>
          </a:lstStyle>
          <a:p>
            <a:pPr marL="342900" indent="-342900">
              <a:buFontTx/>
              <a:buChar char="-"/>
            </a:pPr>
            <a:r>
              <a:rPr lang="en-US" dirty="0"/>
              <a:t>The scores can mean different things to different people</a:t>
            </a:r>
          </a:p>
          <a:p>
            <a:pPr marL="342900" indent="-342900">
              <a:buFontTx/>
              <a:buChar char="-"/>
            </a:pPr>
            <a:r>
              <a:rPr lang="en-US" dirty="0"/>
              <a:t>Computing an average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DFA1D2D-ABE3-AD0E-B1C0-05ABAE5183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57961" y="3534021"/>
            <a:ext cx="10589864" cy="214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55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877B9-0C2A-20BB-E295-B4C40F683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9198966-5C87-A857-3314-AE964DA081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52271"/>
            <a:ext cx="5093510" cy="53841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RANGE VOTING: IN ACTION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4F210B3-FA31-F66E-7162-98FA031FEBA1}"/>
              </a:ext>
            </a:extLst>
          </p:cNvPr>
          <p:cNvSpPr txBox="1"/>
          <p:nvPr/>
        </p:nvSpPr>
        <p:spPr>
          <a:xfrm>
            <a:off x="838200" y="1690688"/>
            <a:ext cx="342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ES"/>
            </a:defPPr>
            <a:lvl1pPr>
              <a:defRPr sz="2400"/>
            </a:lvl1pPr>
          </a:lstStyle>
          <a:p>
            <a:r>
              <a:rPr lang="en-US" dirty="0"/>
              <a:t>Hold up: where it’s not so good…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C269708-C685-F115-7465-D56F8FF68737}"/>
              </a:ext>
            </a:extLst>
          </p:cNvPr>
          <p:cNvSpPr txBox="1"/>
          <p:nvPr/>
        </p:nvSpPr>
        <p:spPr>
          <a:xfrm>
            <a:off x="838200" y="2367604"/>
            <a:ext cx="7892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ES"/>
            </a:defPPr>
            <a:lvl1pPr>
              <a:defRPr sz="2400"/>
            </a:lvl1pPr>
          </a:lstStyle>
          <a:p>
            <a:pPr marL="342900" indent="-342900">
              <a:buFontTx/>
              <a:buChar char="-"/>
            </a:pPr>
            <a:r>
              <a:rPr lang="en-US" dirty="0"/>
              <a:t>The scores can mean different things to different people</a:t>
            </a:r>
          </a:p>
          <a:p>
            <a:pPr marL="342900" indent="-342900">
              <a:buFontTx/>
              <a:buChar char="-"/>
            </a:pPr>
            <a:r>
              <a:rPr lang="en-US" dirty="0"/>
              <a:t>Computing an average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8AF6C42-56C0-49DE-1D44-89D6AF0EB6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57961" y="3534021"/>
            <a:ext cx="10589864" cy="214387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6424C90-3AAD-90F6-198D-6B8AB11A2097}"/>
              </a:ext>
            </a:extLst>
          </p:cNvPr>
          <p:cNvSpPr/>
          <p:nvPr/>
        </p:nvSpPr>
        <p:spPr>
          <a:xfrm>
            <a:off x="9452610" y="3999548"/>
            <a:ext cx="765810" cy="723201"/>
          </a:xfrm>
          <a:prstGeom prst="ellipse">
            <a:avLst/>
          </a:prstGeom>
          <a:noFill/>
          <a:ln w="38100">
            <a:solidFill>
              <a:srgbClr val="2D30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47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ED8B7-E862-F078-65A0-DAA5448DE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BF9229E-E682-0850-C507-A720DF6E3B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52271"/>
            <a:ext cx="5093510" cy="53841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RANGE VOTING: IN ACTION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396AA31-58DF-C63E-4E2F-EB79B0356113}"/>
              </a:ext>
            </a:extLst>
          </p:cNvPr>
          <p:cNvSpPr txBox="1"/>
          <p:nvPr/>
        </p:nvSpPr>
        <p:spPr>
          <a:xfrm>
            <a:off x="838200" y="1690688"/>
            <a:ext cx="342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ES"/>
            </a:defPPr>
            <a:lvl1pPr>
              <a:defRPr sz="2400"/>
            </a:lvl1pPr>
          </a:lstStyle>
          <a:p>
            <a:r>
              <a:rPr lang="en-US" dirty="0"/>
              <a:t>Hold up: where it’s not so good…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F5B39F1-69AA-9F34-768F-32A25C45958C}"/>
              </a:ext>
            </a:extLst>
          </p:cNvPr>
          <p:cNvSpPr txBox="1"/>
          <p:nvPr/>
        </p:nvSpPr>
        <p:spPr>
          <a:xfrm>
            <a:off x="838200" y="2367604"/>
            <a:ext cx="7892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ES"/>
            </a:defPPr>
            <a:lvl1pPr>
              <a:defRPr sz="2400"/>
            </a:lvl1pPr>
          </a:lstStyle>
          <a:p>
            <a:pPr marL="342900" indent="-342900">
              <a:buFontTx/>
              <a:buChar char="-"/>
            </a:pPr>
            <a:r>
              <a:rPr lang="en-US" dirty="0"/>
              <a:t>The scores can mean different things to different people</a:t>
            </a:r>
          </a:p>
          <a:p>
            <a:pPr marL="342900" indent="-342900">
              <a:buFontTx/>
              <a:buChar char="-"/>
            </a:pPr>
            <a:r>
              <a:rPr lang="en-US" dirty="0"/>
              <a:t>Computing an average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2C473FF-3713-AF58-2656-215654C3D9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57961" y="3534021"/>
            <a:ext cx="10589864" cy="214387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BF1193C-86F9-B679-D35E-93F2A4D064C0}"/>
              </a:ext>
            </a:extLst>
          </p:cNvPr>
          <p:cNvSpPr/>
          <p:nvPr/>
        </p:nvSpPr>
        <p:spPr>
          <a:xfrm>
            <a:off x="9452610" y="3999548"/>
            <a:ext cx="765810" cy="723201"/>
          </a:xfrm>
          <a:prstGeom prst="ellipse">
            <a:avLst/>
          </a:prstGeom>
          <a:noFill/>
          <a:ln w="38100">
            <a:solidFill>
              <a:srgbClr val="2D30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2F12A23-A156-CD49-25E8-638F02ED750B}"/>
              </a:ext>
            </a:extLst>
          </p:cNvPr>
          <p:cNvSpPr txBox="1"/>
          <p:nvPr/>
        </p:nvSpPr>
        <p:spPr>
          <a:xfrm>
            <a:off x="7562573" y="5677892"/>
            <a:ext cx="3780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ES"/>
            </a:defPPr>
            <a:lvl1pPr>
              <a:defRPr sz="2400"/>
            </a:lvl1pPr>
          </a:lstStyle>
          <a:p>
            <a:r>
              <a:rPr lang="en-US" dirty="0">
                <a:solidFill>
                  <a:srgbClr val="2D3092"/>
                </a:solidFill>
              </a:rPr>
              <a:t>Strategic / tactical </a:t>
            </a:r>
            <a:r>
              <a:rPr lang="en-US">
                <a:solidFill>
                  <a:srgbClr val="2D3092"/>
                </a:solidFill>
              </a:rPr>
              <a:t>voting (!)</a:t>
            </a:r>
            <a:endParaRPr lang="en-US" dirty="0">
              <a:solidFill>
                <a:srgbClr val="2D30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575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6FB22-E74D-BB1C-481C-430FE8D95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6006B69-9EE4-4D71-490F-B47FE9B8A9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52271"/>
            <a:ext cx="5093510" cy="53841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RANGE VOTING: IN ACTION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1FE57F0-AA20-5A3F-80A2-5A50D775A6EA}"/>
              </a:ext>
            </a:extLst>
          </p:cNvPr>
          <p:cNvSpPr txBox="1"/>
          <p:nvPr/>
        </p:nvSpPr>
        <p:spPr>
          <a:xfrm>
            <a:off x="838200" y="1690688"/>
            <a:ext cx="342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ES"/>
            </a:defPPr>
            <a:lvl1pPr>
              <a:defRPr sz="2400"/>
            </a:lvl1pPr>
          </a:lstStyle>
          <a:p>
            <a:r>
              <a:rPr lang="en-US" dirty="0"/>
              <a:t>Hold up: where it’s not so good…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939BDFB-3139-BC93-4C18-3E9DB811C02E}"/>
              </a:ext>
            </a:extLst>
          </p:cNvPr>
          <p:cNvSpPr txBox="1"/>
          <p:nvPr/>
        </p:nvSpPr>
        <p:spPr>
          <a:xfrm>
            <a:off x="838200" y="2367604"/>
            <a:ext cx="10461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ES"/>
            </a:defPPr>
            <a:lvl1pPr>
              <a:defRPr sz="2400"/>
            </a:lvl1pPr>
          </a:lstStyle>
          <a:p>
            <a:pPr marL="342900" indent="-342900">
              <a:buFontTx/>
              <a:buChar char="-"/>
            </a:pPr>
            <a:r>
              <a:rPr lang="en-US" dirty="0"/>
              <a:t>The scores can mean different things to different people</a:t>
            </a:r>
          </a:p>
          <a:p>
            <a:pPr marL="342900" indent="-342900">
              <a:buFontTx/>
              <a:buChar char="-"/>
            </a:pPr>
            <a:r>
              <a:rPr lang="en-US" dirty="0"/>
              <a:t>Computing an average </a:t>
            </a:r>
            <a:r>
              <a:rPr lang="en-US" dirty="0">
                <a:solidFill>
                  <a:srgbClr val="2D3092"/>
                </a:solidFill>
                <a:sym typeface="Wingdings" pitchFamily="2" charset="2"/>
              </a:rPr>
              <a:t> mitigated by systems that use the median instead</a:t>
            </a:r>
            <a:endParaRPr lang="en-US" dirty="0">
              <a:solidFill>
                <a:srgbClr val="2D3092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E06EB59-49EE-3C37-7C37-4FC6D55900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57961" y="3534021"/>
            <a:ext cx="10589864" cy="214387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A2B9501-FAB3-7517-BA18-531FB483DC49}"/>
              </a:ext>
            </a:extLst>
          </p:cNvPr>
          <p:cNvSpPr/>
          <p:nvPr/>
        </p:nvSpPr>
        <p:spPr>
          <a:xfrm>
            <a:off x="9452610" y="3999548"/>
            <a:ext cx="765810" cy="723201"/>
          </a:xfrm>
          <a:prstGeom prst="ellipse">
            <a:avLst/>
          </a:prstGeom>
          <a:noFill/>
          <a:ln w="38100">
            <a:solidFill>
              <a:srgbClr val="2D30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08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78375-6842-3BCF-B83E-50854C879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25ED3B57-FD68-A33B-41C4-B6562A8D6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36" y="434452"/>
            <a:ext cx="3968851" cy="5989095"/>
          </a:xfrm>
          <a:prstGeom prst="rect">
            <a:avLst/>
          </a:prstGeom>
          <a:effectLst>
            <a:outerShdw blurRad="63500" sx="102000" sy="102000" algn="ctr" rotWithShape="0">
              <a:srgbClr val="2D3092">
                <a:alpha val="40000"/>
              </a:srgbClr>
            </a:outerShdw>
          </a:effectLst>
        </p:spPr>
      </p:pic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35E93DD-AD8B-8422-7412-677D5E352932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550487" y="1596423"/>
            <a:ext cx="2293170" cy="1832577"/>
          </a:xfrm>
          <a:prstGeom prst="line">
            <a:avLst/>
          </a:prstGeom>
          <a:ln>
            <a:solidFill>
              <a:srgbClr val="2D30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B78DFEE-A854-4852-09B5-D8BE65878650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550487" y="3429000"/>
            <a:ext cx="2185593" cy="1488847"/>
          </a:xfrm>
          <a:prstGeom prst="line">
            <a:avLst/>
          </a:prstGeom>
          <a:ln>
            <a:solidFill>
              <a:srgbClr val="2D30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65C7B63B-DD57-B057-D724-6386ACDF1888}"/>
              </a:ext>
            </a:extLst>
          </p:cNvPr>
          <p:cNvSpPr txBox="1"/>
          <p:nvPr/>
        </p:nvSpPr>
        <p:spPr>
          <a:xfrm>
            <a:off x="7003227" y="1290644"/>
            <a:ext cx="3726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APPROVAL VOTING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5B2D932-53FE-0947-05E9-B7FA0EBB59B2}"/>
              </a:ext>
            </a:extLst>
          </p:cNvPr>
          <p:cNvSpPr txBox="1"/>
          <p:nvPr/>
        </p:nvSpPr>
        <p:spPr>
          <a:xfrm>
            <a:off x="7003227" y="4690193"/>
            <a:ext cx="3066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RANGE VOTING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FB5EF9-219A-FFD6-B9E8-66EE379CAA29}"/>
              </a:ext>
            </a:extLst>
          </p:cNvPr>
          <p:cNvSpPr/>
          <p:nvPr/>
        </p:nvSpPr>
        <p:spPr>
          <a:xfrm>
            <a:off x="6755802" y="1570614"/>
            <a:ext cx="118336" cy="96816"/>
          </a:xfrm>
          <a:prstGeom prst="ellipse">
            <a:avLst/>
          </a:prstGeom>
          <a:solidFill>
            <a:srgbClr val="2D3092"/>
          </a:solidFill>
          <a:ln>
            <a:solidFill>
              <a:srgbClr val="2D30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AFDAD3B-4319-97DF-FA40-E0508C3CC9F9}"/>
              </a:ext>
            </a:extLst>
          </p:cNvPr>
          <p:cNvSpPr/>
          <p:nvPr/>
        </p:nvSpPr>
        <p:spPr>
          <a:xfrm>
            <a:off x="6714563" y="4885765"/>
            <a:ext cx="118336" cy="96816"/>
          </a:xfrm>
          <a:prstGeom prst="ellipse">
            <a:avLst/>
          </a:prstGeom>
          <a:solidFill>
            <a:srgbClr val="2D3092"/>
          </a:solidFill>
          <a:ln>
            <a:solidFill>
              <a:srgbClr val="2D30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79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D91DF-851F-0640-26A1-3917F5E4E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54F6D91D-63BB-2C8A-9E65-5675425AA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36" y="434452"/>
            <a:ext cx="3968851" cy="5989095"/>
          </a:xfrm>
          <a:prstGeom prst="rect">
            <a:avLst/>
          </a:prstGeom>
          <a:effectLst>
            <a:outerShdw blurRad="63500" sx="102000" sy="102000" algn="ctr" rotWithShape="0">
              <a:srgbClr val="2D3092">
                <a:alpha val="40000"/>
              </a:srgbClr>
            </a:outerShdw>
          </a:effectLst>
        </p:spPr>
      </p:pic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890E8FE-5D48-0ACC-64A8-A1F4E0B64D37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550487" y="1596423"/>
            <a:ext cx="2293170" cy="1832577"/>
          </a:xfrm>
          <a:prstGeom prst="line">
            <a:avLst/>
          </a:prstGeom>
          <a:ln>
            <a:solidFill>
              <a:srgbClr val="2D30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E69B275F-3BCA-CFD2-9BEC-FF06CDA4EBF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550487" y="3429000"/>
            <a:ext cx="2185593" cy="1488847"/>
          </a:xfrm>
          <a:prstGeom prst="line">
            <a:avLst/>
          </a:prstGeom>
          <a:ln>
            <a:solidFill>
              <a:srgbClr val="2D30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CE88C588-3289-34C5-4367-C2D6BF4DC8C3}"/>
              </a:ext>
            </a:extLst>
          </p:cNvPr>
          <p:cNvSpPr txBox="1"/>
          <p:nvPr/>
        </p:nvSpPr>
        <p:spPr>
          <a:xfrm>
            <a:off x="7003227" y="1290644"/>
            <a:ext cx="3726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APPROVAL VOTING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203114B-AC05-DD41-3E5D-BA53C1B7595C}"/>
              </a:ext>
            </a:extLst>
          </p:cNvPr>
          <p:cNvSpPr txBox="1"/>
          <p:nvPr/>
        </p:nvSpPr>
        <p:spPr>
          <a:xfrm>
            <a:off x="7003227" y="4690193"/>
            <a:ext cx="3066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RANGE VOTING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70C7B2-A9D4-599F-5C17-AF2E874D3BAC}"/>
              </a:ext>
            </a:extLst>
          </p:cNvPr>
          <p:cNvSpPr/>
          <p:nvPr/>
        </p:nvSpPr>
        <p:spPr>
          <a:xfrm>
            <a:off x="6755802" y="1570614"/>
            <a:ext cx="118336" cy="96816"/>
          </a:xfrm>
          <a:prstGeom prst="ellipse">
            <a:avLst/>
          </a:prstGeom>
          <a:solidFill>
            <a:srgbClr val="2D3092"/>
          </a:solidFill>
          <a:ln>
            <a:solidFill>
              <a:srgbClr val="2D30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BE8D69-30CD-5977-4B2A-F6679534DA95}"/>
              </a:ext>
            </a:extLst>
          </p:cNvPr>
          <p:cNvSpPr/>
          <p:nvPr/>
        </p:nvSpPr>
        <p:spPr>
          <a:xfrm>
            <a:off x="6714563" y="4885765"/>
            <a:ext cx="118336" cy="96816"/>
          </a:xfrm>
          <a:prstGeom prst="ellipse">
            <a:avLst/>
          </a:prstGeom>
          <a:solidFill>
            <a:srgbClr val="2D3092"/>
          </a:solidFill>
          <a:ln>
            <a:solidFill>
              <a:srgbClr val="2D30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 descr="Ein Bild, das Text, Schrift, Screenshot, Zahl enthält.&#10;&#10;Automatisch generierte Beschreibung">
            <a:extLst>
              <a:ext uri="{FF2B5EF4-FFF2-40B4-BE49-F238E27FC236}">
                <a16:creationId xmlns:a16="http://schemas.microsoft.com/office/drawing/2014/main" id="{B989CDA7-2DE7-6DAA-0468-7FA4361E4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466" y="5243400"/>
            <a:ext cx="3448333" cy="1180147"/>
          </a:xfrm>
          <a:prstGeom prst="rect">
            <a:avLst/>
          </a:prstGeom>
          <a:effectLst>
            <a:outerShdw blurRad="63500" sx="102000" sy="102000" algn="ctr" rotWithShape="0">
              <a:srgbClr val="2D3092">
                <a:alpha val="40000"/>
              </a:srgbClr>
            </a:outerShdw>
          </a:effectLst>
        </p:spPr>
      </p:pic>
      <p:pic>
        <p:nvPicPr>
          <p:cNvPr id="4" name="Grafik 3" descr="Ein Bild, das Text, Schrift, Reihe, Screenshot enthält.&#10;&#10;Automatisch generierte Beschreibung">
            <a:extLst>
              <a:ext uri="{FF2B5EF4-FFF2-40B4-BE49-F238E27FC236}">
                <a16:creationId xmlns:a16="http://schemas.microsoft.com/office/drawing/2014/main" id="{37AA65B8-11E2-4449-7407-D44DF6217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834" y="1894327"/>
            <a:ext cx="3726534" cy="1068598"/>
          </a:xfrm>
          <a:prstGeom prst="rect">
            <a:avLst/>
          </a:prstGeom>
          <a:effectLst>
            <a:outerShdw blurRad="63500" sx="102000" sy="102000" algn="ctr" rotWithShape="0">
              <a:srgbClr val="2D3092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5815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45567-51E6-3D08-4D1C-31BBFB61B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50C08C35-2973-7650-8329-091A39A97FE3}"/>
              </a:ext>
            </a:extLst>
          </p:cNvPr>
          <p:cNvSpPr txBox="1">
            <a:spLocks/>
          </p:cNvSpPr>
          <p:nvPr/>
        </p:nvSpPr>
        <p:spPr>
          <a:xfrm>
            <a:off x="838200" y="1086263"/>
            <a:ext cx="5128070" cy="98161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2D3092"/>
                </a:solidFill>
              </a:rPr>
              <a:t>Thank you for your attention!</a:t>
            </a:r>
          </a:p>
          <a:p>
            <a:r>
              <a:rPr lang="en-US" sz="3200" b="1" dirty="0">
                <a:solidFill>
                  <a:srgbClr val="2D3092"/>
                </a:solidFill>
              </a:rPr>
              <a:t>Any questions? </a:t>
            </a:r>
          </a:p>
        </p:txBody>
      </p:sp>
    </p:spTree>
    <p:extLst>
      <p:ext uri="{BB962C8B-B14F-4D97-AF65-F5344CB8AC3E}">
        <p14:creationId xmlns:p14="http://schemas.microsoft.com/office/powerpoint/2010/main" val="3920392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4E51C-67E2-9F85-585D-F901C2835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16B151-4933-168A-6660-AC74255FB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Definition: Approval voting allows voters to select </a:t>
            </a:r>
            <a:r>
              <a:rPr lang="en-US" sz="2400" b="1" dirty="0"/>
              <a:t>("approve of") </a:t>
            </a:r>
            <a:r>
              <a:rPr lang="en-US" sz="2400" dirty="0"/>
              <a:t>as many candidates as they like. Each selection counts equally toward the candidate's total score.</a:t>
            </a:r>
          </a:p>
          <a:p>
            <a:r>
              <a:rPr lang="en-US" sz="2400" dirty="0"/>
              <a:t>Mechanism: Voters review all candidates </a:t>
            </a:r>
            <a:r>
              <a:rPr lang="en-US" sz="2400" b="1" dirty="0"/>
              <a:t>individually</a:t>
            </a:r>
            <a:r>
              <a:rPr lang="en-US" sz="2400" dirty="0"/>
              <a:t> and check a box for each candidate they approve of. The candidate with the highest total approvals wins. 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4C5F60D-EDB9-FD2F-599B-736D372A49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52271"/>
            <a:ext cx="3599896" cy="53841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APPROVAL VOTING</a:t>
            </a:r>
          </a:p>
        </p:txBody>
      </p:sp>
      <p:pic>
        <p:nvPicPr>
          <p:cNvPr id="6" name="Grafik 5" descr="Ein Bild, das Text, Schrift, Reihe, Screenshot enthält.&#10;&#10;Automatisch generierte Beschreibung">
            <a:extLst>
              <a:ext uri="{FF2B5EF4-FFF2-40B4-BE49-F238E27FC236}">
                <a16:creationId xmlns:a16="http://schemas.microsoft.com/office/drawing/2014/main" id="{C9913B81-CBAA-7792-259E-7C0CBC290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528" y="1825625"/>
            <a:ext cx="5257800" cy="1507695"/>
          </a:xfrm>
          <a:prstGeom prst="rect">
            <a:avLst/>
          </a:prstGeom>
          <a:effectLst>
            <a:outerShdw blurRad="63500" sx="102000" sy="102000" algn="ctr" rotWithShape="0">
              <a:srgbClr val="2D3092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336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C8A91-11CB-9D54-3715-B8C2EBCB3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790F05-591A-C275-5DB6-001CC3735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Definition: Approval voting allows voters to select </a:t>
            </a:r>
            <a:r>
              <a:rPr lang="en-US" sz="2400" b="1" dirty="0"/>
              <a:t>("approve of") </a:t>
            </a:r>
            <a:r>
              <a:rPr lang="en-US" sz="2400" dirty="0"/>
              <a:t>as many candidates as they like. Each selection counts equally toward the candidate's total score.</a:t>
            </a:r>
          </a:p>
          <a:p>
            <a:r>
              <a:rPr lang="en-US" sz="2400" dirty="0"/>
              <a:t>Mechanism: Voters review all candidates </a:t>
            </a:r>
            <a:r>
              <a:rPr lang="en-US" sz="2400" b="1" dirty="0"/>
              <a:t>individually</a:t>
            </a:r>
            <a:r>
              <a:rPr lang="en-US" sz="2400" dirty="0"/>
              <a:t> and check a box for each candidate they approve of. The candidate with the highest total approvals wins. 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D11D8A1-1621-9531-70CF-BF45530CC6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52271"/>
            <a:ext cx="3599896" cy="53841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APPROVAL VOTING</a:t>
            </a:r>
          </a:p>
        </p:txBody>
      </p:sp>
      <p:pic>
        <p:nvPicPr>
          <p:cNvPr id="6" name="Grafik 5" descr="Ein Bild, das Text, Schrift, Reihe, Screenshot enthält.&#10;&#10;Automatisch generierte Beschreibung">
            <a:extLst>
              <a:ext uri="{FF2B5EF4-FFF2-40B4-BE49-F238E27FC236}">
                <a16:creationId xmlns:a16="http://schemas.microsoft.com/office/drawing/2014/main" id="{63E02E70-5E6E-EF46-FD93-C573741FF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528" y="1825625"/>
            <a:ext cx="5257800" cy="1507695"/>
          </a:xfrm>
          <a:prstGeom prst="rect">
            <a:avLst/>
          </a:prstGeom>
          <a:effectLst>
            <a:outerShdw blurRad="63500" sx="102000" sy="102000" algn="ctr" rotWithShape="0">
              <a:srgbClr val="2D3092">
                <a:alpha val="40000"/>
              </a:srgbClr>
            </a:outerShdw>
          </a:effectLst>
        </p:spPr>
      </p:pic>
      <p:pic>
        <p:nvPicPr>
          <p:cNvPr id="8" name="Grafik 7" descr="Ein Bild, das Text, Schrift, weiß, Kalligrafie enthält.&#10;&#10;Automatisch generierte Beschreibung">
            <a:extLst>
              <a:ext uri="{FF2B5EF4-FFF2-40B4-BE49-F238E27FC236}">
                <a16:creationId xmlns:a16="http://schemas.microsoft.com/office/drawing/2014/main" id="{040988B7-59AB-03B3-2694-FE1B0860D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528" y="3716768"/>
            <a:ext cx="3566156" cy="1188719"/>
          </a:xfrm>
          <a:prstGeom prst="rect">
            <a:avLst/>
          </a:prstGeom>
          <a:effectLst>
            <a:outerShdw blurRad="63500" sx="102000" sy="102000" algn="ctr" rotWithShape="0">
              <a:srgbClr val="2D3092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0610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B164B-CE29-4B4A-38D0-3250ACF55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6F7B96-2093-8F5C-58C2-3A45AC610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Definition: Approval voting allows voters to select </a:t>
            </a:r>
            <a:r>
              <a:rPr lang="en-US" sz="2400" b="1" dirty="0"/>
              <a:t>("approve of") </a:t>
            </a:r>
            <a:r>
              <a:rPr lang="en-US" sz="2400" dirty="0"/>
              <a:t>as many candidates as they like. Each selection counts equally toward the candidate's total score.</a:t>
            </a:r>
          </a:p>
          <a:p>
            <a:r>
              <a:rPr lang="en-US" sz="2400" dirty="0"/>
              <a:t>Mechanism: Voters review all candidates </a:t>
            </a:r>
            <a:r>
              <a:rPr lang="en-US" sz="2400" b="1" dirty="0"/>
              <a:t>individually</a:t>
            </a:r>
            <a:r>
              <a:rPr lang="en-US" sz="2400" dirty="0"/>
              <a:t> and check a box for each candidate they approve of. The candidate with the highest total approvals wins. 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CDB6776-AF98-2FAB-6EDE-C6640A84DB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52271"/>
            <a:ext cx="3599896" cy="53841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APPROVAL VOTING</a:t>
            </a:r>
          </a:p>
        </p:txBody>
      </p:sp>
      <p:pic>
        <p:nvPicPr>
          <p:cNvPr id="6" name="Grafik 5" descr="Ein Bild, das Text, Schrift, Reihe, Screenshot enthält.&#10;&#10;Automatisch generierte Beschreibung">
            <a:extLst>
              <a:ext uri="{FF2B5EF4-FFF2-40B4-BE49-F238E27FC236}">
                <a16:creationId xmlns:a16="http://schemas.microsoft.com/office/drawing/2014/main" id="{74DFA488-363D-5405-497C-72B2241CB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528" y="1825625"/>
            <a:ext cx="5257800" cy="1507695"/>
          </a:xfrm>
          <a:prstGeom prst="rect">
            <a:avLst/>
          </a:prstGeom>
          <a:effectLst>
            <a:outerShdw blurRad="63500" sx="102000" sy="102000" algn="ctr" rotWithShape="0">
              <a:srgbClr val="2D3092">
                <a:alpha val="40000"/>
              </a:srgbClr>
            </a:outerShdw>
          </a:effectLst>
        </p:spPr>
      </p:pic>
      <p:pic>
        <p:nvPicPr>
          <p:cNvPr id="8" name="Grafik 7" descr="Ein Bild, das Text, Schrift, weiß, Kalligrafie enthält.&#10;&#10;Automatisch generierte Beschreibung">
            <a:extLst>
              <a:ext uri="{FF2B5EF4-FFF2-40B4-BE49-F238E27FC236}">
                <a16:creationId xmlns:a16="http://schemas.microsoft.com/office/drawing/2014/main" id="{F2618A7D-F286-C41F-0F7A-B9245F007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528" y="3716768"/>
            <a:ext cx="3566156" cy="1188719"/>
          </a:xfrm>
          <a:prstGeom prst="rect">
            <a:avLst/>
          </a:prstGeom>
          <a:effectLst>
            <a:outerShdw blurRad="63500" sx="102000" sy="102000" algn="ctr" rotWithShape="0">
              <a:srgbClr val="2D3092">
                <a:alpha val="40000"/>
              </a:srgb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D8C0C4F-5E01-2CDF-DE42-B2D173259559}"/>
              </a:ext>
            </a:extLst>
          </p:cNvPr>
          <p:cNvSpPr/>
          <p:nvPr/>
        </p:nvSpPr>
        <p:spPr>
          <a:xfrm>
            <a:off x="6293224" y="3716768"/>
            <a:ext cx="4034117" cy="467957"/>
          </a:xfrm>
          <a:prstGeom prst="ellipse">
            <a:avLst/>
          </a:prstGeom>
          <a:noFill/>
          <a:ln>
            <a:solidFill>
              <a:srgbClr val="2D30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60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DC0EB-EA90-B1CD-8B4E-C299BC4F7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D1000C-E739-70DA-4032-37F2703DD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Definition: Approval voting allows voters to select </a:t>
            </a:r>
            <a:r>
              <a:rPr lang="en-US" sz="2400" b="1" dirty="0"/>
              <a:t>("approve of") </a:t>
            </a:r>
            <a:r>
              <a:rPr lang="en-US" sz="2400" dirty="0"/>
              <a:t>as many candidates as they like. Each selection counts equally toward the candidate's total score.</a:t>
            </a:r>
          </a:p>
          <a:p>
            <a:r>
              <a:rPr lang="en-US" sz="2400" dirty="0"/>
              <a:t>Mechanism: Voters review all candidates </a:t>
            </a:r>
            <a:r>
              <a:rPr lang="en-US" sz="2400" b="1" dirty="0"/>
              <a:t>individually</a:t>
            </a:r>
            <a:r>
              <a:rPr lang="en-US" sz="2400" dirty="0"/>
              <a:t> and check a box for each candidate they approve of. The candidate with the highest total approvals wins. 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2D770F8-557D-64EB-683A-6222B034D0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52271"/>
            <a:ext cx="3599896" cy="53841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APPROVAL VOTING</a:t>
            </a:r>
          </a:p>
        </p:txBody>
      </p:sp>
      <p:pic>
        <p:nvPicPr>
          <p:cNvPr id="6" name="Grafik 5" descr="Ein Bild, das Text, Schrift, Reihe, Screenshot enthält.&#10;&#10;Automatisch generierte Beschreibung">
            <a:extLst>
              <a:ext uri="{FF2B5EF4-FFF2-40B4-BE49-F238E27FC236}">
                <a16:creationId xmlns:a16="http://schemas.microsoft.com/office/drawing/2014/main" id="{EE2DC226-0249-9272-E4D2-785457251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528" y="1825625"/>
            <a:ext cx="5257800" cy="1507695"/>
          </a:xfrm>
          <a:prstGeom prst="rect">
            <a:avLst/>
          </a:prstGeom>
          <a:effectLst>
            <a:outerShdw blurRad="63500" sx="102000" sy="102000" algn="ctr" rotWithShape="0">
              <a:srgbClr val="2D3092">
                <a:alpha val="40000"/>
              </a:srgbClr>
            </a:outerShdw>
          </a:effectLst>
        </p:spPr>
      </p:pic>
      <p:pic>
        <p:nvPicPr>
          <p:cNvPr id="8" name="Grafik 7" descr="Ein Bild, das Text, Schrift, weiß, Kalligrafie enthält.&#10;&#10;Automatisch generierte Beschreibung">
            <a:extLst>
              <a:ext uri="{FF2B5EF4-FFF2-40B4-BE49-F238E27FC236}">
                <a16:creationId xmlns:a16="http://schemas.microsoft.com/office/drawing/2014/main" id="{9694F7F6-EE66-744E-8731-7D0457FD9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528" y="3716768"/>
            <a:ext cx="3566156" cy="1188719"/>
          </a:xfrm>
          <a:prstGeom prst="rect">
            <a:avLst/>
          </a:prstGeom>
          <a:effectLst>
            <a:outerShdw blurRad="63500" sx="102000" sy="102000" algn="ctr" rotWithShape="0">
              <a:srgbClr val="2D3092">
                <a:alpha val="40000"/>
              </a:srgb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B1698BE-222C-B362-8599-63B03D48EAB7}"/>
              </a:ext>
            </a:extLst>
          </p:cNvPr>
          <p:cNvSpPr/>
          <p:nvPr/>
        </p:nvSpPr>
        <p:spPr>
          <a:xfrm>
            <a:off x="6293224" y="3716768"/>
            <a:ext cx="4034117" cy="467957"/>
          </a:xfrm>
          <a:prstGeom prst="ellipse">
            <a:avLst/>
          </a:prstGeom>
          <a:noFill/>
          <a:ln>
            <a:solidFill>
              <a:srgbClr val="2D30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feil nach rechts 1">
            <a:extLst>
              <a:ext uri="{FF2B5EF4-FFF2-40B4-BE49-F238E27FC236}">
                <a16:creationId xmlns:a16="http://schemas.microsoft.com/office/drawing/2014/main" id="{391735DC-4633-2178-68D4-359FA890229A}"/>
              </a:ext>
            </a:extLst>
          </p:cNvPr>
          <p:cNvSpPr/>
          <p:nvPr/>
        </p:nvSpPr>
        <p:spPr>
          <a:xfrm>
            <a:off x="1021080" y="5705729"/>
            <a:ext cx="903642" cy="570155"/>
          </a:xfrm>
          <a:prstGeom prst="rightArrow">
            <a:avLst/>
          </a:prstGeom>
          <a:solidFill>
            <a:srgbClr val="2D3092"/>
          </a:solidFill>
          <a:ln>
            <a:solidFill>
              <a:srgbClr val="2D30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08C3F02-C6B3-1CAE-6201-B2ECBB69FD87}"/>
              </a:ext>
            </a:extLst>
          </p:cNvPr>
          <p:cNvSpPr txBox="1"/>
          <p:nvPr/>
        </p:nvSpPr>
        <p:spPr>
          <a:xfrm>
            <a:off x="1924722" y="5759973"/>
            <a:ext cx="9916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do this when picking out </a:t>
            </a:r>
            <a:r>
              <a:rPr lang="en-US" sz="2400" b="1" dirty="0"/>
              <a:t>restaurants</a:t>
            </a:r>
            <a:r>
              <a:rPr lang="en-US" sz="2400" dirty="0"/>
              <a:t>, </a:t>
            </a:r>
            <a:r>
              <a:rPr lang="en-US" sz="2400" b="1" dirty="0"/>
              <a:t>movies</a:t>
            </a:r>
            <a:r>
              <a:rPr lang="en-US" sz="2400" dirty="0"/>
              <a:t>, </a:t>
            </a:r>
            <a:r>
              <a:rPr lang="en-US" sz="2400" b="1" dirty="0"/>
              <a:t>ice cream flavors</a:t>
            </a:r>
            <a:r>
              <a:rPr lang="en-US" sz="2400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4192080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DA10D-93F5-0EED-A74D-B174500BB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36C2F3D-E11D-CBC0-84B1-0B33C02909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APPROVAL VOTING</a:t>
            </a:r>
          </a:p>
        </p:txBody>
      </p:sp>
      <p:pic>
        <p:nvPicPr>
          <p:cNvPr id="2050" name="Picture 2" descr="CDN media">
            <a:extLst>
              <a:ext uri="{FF2B5EF4-FFF2-40B4-BE49-F238E27FC236}">
                <a16:creationId xmlns:a16="http://schemas.microsoft.com/office/drawing/2014/main" id="{933B151A-32B0-A7DC-5C93-0AA25182A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4" b="99681" l="9832" r="89928">
                        <a14:foregroundMark x1="48441" y1="88818" x2="52998" y2="97284"/>
                        <a14:foregroundMark x1="52998" y1="97284" x2="70264" y2="99681"/>
                        <a14:foregroundMark x1="70264" y1="99681" x2="76978" y2="897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741" y="702119"/>
            <a:ext cx="4101071" cy="615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932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323EE0-4B36-7EB1-98E6-43DE190F0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628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+ Simple</a:t>
            </a:r>
          </a:p>
          <a:p>
            <a:pPr marL="0" indent="0">
              <a:buNone/>
            </a:pPr>
            <a:r>
              <a:rPr lang="en-US" sz="2400" dirty="0"/>
              <a:t>+ Prevents vote splitting </a:t>
            </a:r>
          </a:p>
          <a:p>
            <a:pPr marL="0" indent="0">
              <a:buNone/>
            </a:pPr>
            <a:r>
              <a:rPr lang="en-US" sz="2400" dirty="0"/>
              <a:t>+ Promotes positive campaigning </a:t>
            </a:r>
          </a:p>
          <a:p>
            <a:pPr marL="0" indent="0">
              <a:buNone/>
            </a:pPr>
            <a:r>
              <a:rPr lang="en-US" sz="2400" dirty="0"/>
              <a:t>+ Encourages honest voting (no “wasted” votes)</a:t>
            </a:r>
          </a:p>
          <a:p>
            <a:pPr marL="0" indent="0">
              <a:buNone/>
            </a:pPr>
            <a:r>
              <a:rPr lang="en-US" sz="2400" dirty="0"/>
              <a:t>+ Benefits both major and minor parties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67D599D-0A9B-AF73-2C58-F7CC6899F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200" b="1" dirty="0">
                <a:solidFill>
                  <a:srgbClr val="2D3092"/>
                </a:solidFill>
              </a:rPr>
              <a:t>APPROVAL VOTING</a:t>
            </a:r>
          </a:p>
        </p:txBody>
      </p:sp>
      <p:pic>
        <p:nvPicPr>
          <p:cNvPr id="2050" name="Picture 2" descr="CDN media">
            <a:extLst>
              <a:ext uri="{FF2B5EF4-FFF2-40B4-BE49-F238E27FC236}">
                <a16:creationId xmlns:a16="http://schemas.microsoft.com/office/drawing/2014/main" id="{992ED1D6-B47F-EDBD-9F74-F816480AB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4" b="99681" l="9832" r="89928">
                        <a14:foregroundMark x1="48441" y1="88818" x2="52998" y2="97284"/>
                        <a14:foregroundMark x1="52998" y1="97284" x2="70264" y2="99681"/>
                        <a14:foregroundMark x1="70264" y1="99681" x2="76978" y2="897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741" y="702119"/>
            <a:ext cx="4101071" cy="615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88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1249</Words>
  <Application>Microsoft Macintosh PowerPoint</Application>
  <PresentationFormat>Breitbild</PresentationFormat>
  <Paragraphs>148</Paragraphs>
  <Slides>37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3" baseType="lpstr">
      <vt:lpstr>-webkit-standard</vt:lpstr>
      <vt:lpstr>Aptos</vt:lpstr>
      <vt:lpstr>Aptos Display</vt:lpstr>
      <vt:lpstr>Arial</vt:lpstr>
      <vt:lpstr>Wingdings</vt:lpstr>
      <vt:lpstr>Office</vt:lpstr>
      <vt:lpstr>“To Each Their Own”, Making Democracy Count,  Ismar Volić (2024)</vt:lpstr>
      <vt:lpstr>PowerPoint-Präsentation</vt:lpstr>
      <vt:lpstr>APPROVAL VOTING</vt:lpstr>
      <vt:lpstr>APPROVAL VOTING</vt:lpstr>
      <vt:lpstr>APPROVAL VOTING</vt:lpstr>
      <vt:lpstr>APPROVAL VOTING</vt:lpstr>
      <vt:lpstr>APPROVAL VOTING</vt:lpstr>
      <vt:lpstr>APPROVAL VOTING</vt:lpstr>
      <vt:lpstr>APPROVAL VOTING</vt:lpstr>
      <vt:lpstr>APPROVAL VOTING</vt:lpstr>
      <vt:lpstr>APPROVAL VOTING</vt:lpstr>
      <vt:lpstr>APPROVAL VOTING: IN ACTION</vt:lpstr>
      <vt:lpstr>APPROVAL VOTING: IN ACTION</vt:lpstr>
      <vt:lpstr>APPROVAL VOTING: IN ACTION</vt:lpstr>
      <vt:lpstr>APPROVAL VOTING: IN ACTION</vt:lpstr>
      <vt:lpstr>APPROVAL VOTING: IN ACTION</vt:lpstr>
      <vt:lpstr>APPROVAL VOTING: IN ACTION</vt:lpstr>
      <vt:lpstr>APPROVAL VOTING: IN ACTION</vt:lpstr>
      <vt:lpstr>APPROVAL VOTING: IN ACTION</vt:lpstr>
      <vt:lpstr>PowerPoint-Präsentation</vt:lpstr>
      <vt:lpstr>RANGE VOTING</vt:lpstr>
      <vt:lpstr>RANGE VOTING</vt:lpstr>
      <vt:lpstr>RANGE VOTING</vt:lpstr>
      <vt:lpstr>RANGE VOTING: IN ACTION </vt:lpstr>
      <vt:lpstr>RANGE VOTING: IN ACTION </vt:lpstr>
      <vt:lpstr>RANGE VOTING: IN ACTION </vt:lpstr>
      <vt:lpstr>RANGE VOTING: IN ACTION </vt:lpstr>
      <vt:lpstr>RANGE VOTING: IN ACTION </vt:lpstr>
      <vt:lpstr>RANGE VOTING: IN ACTION </vt:lpstr>
      <vt:lpstr>RANGE VOTING: IN ACTION </vt:lpstr>
      <vt:lpstr>RANGE VOTING: IN ACTION </vt:lpstr>
      <vt:lpstr>RANGE VOTING: IN ACTION </vt:lpstr>
      <vt:lpstr>RANGE VOTING: IN ACTION </vt:lpstr>
      <vt:lpstr>RANGE VOTING: IN ACTION 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Lauk, Victoria</dc:creator>
  <cp:lastModifiedBy>Victoria Lauk</cp:lastModifiedBy>
  <cp:revision>2</cp:revision>
  <dcterms:created xsi:type="dcterms:W3CDTF">2024-11-30T15:37:13Z</dcterms:created>
  <dcterms:modified xsi:type="dcterms:W3CDTF">2024-12-02T12:42:03Z</dcterms:modified>
</cp:coreProperties>
</file>